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97" r:id="rId1"/>
  </p:sldMasterIdLst>
  <p:notesMasterIdLst>
    <p:notesMasterId r:id="rId63"/>
  </p:notesMasterIdLst>
  <p:sldIdLst>
    <p:sldId id="535" r:id="rId2"/>
    <p:sldId id="475" r:id="rId3"/>
    <p:sldId id="476" r:id="rId4"/>
    <p:sldId id="536" r:id="rId5"/>
    <p:sldId id="537" r:id="rId6"/>
    <p:sldId id="538" r:id="rId7"/>
    <p:sldId id="539" r:id="rId8"/>
    <p:sldId id="540" r:id="rId9"/>
    <p:sldId id="541" r:id="rId10"/>
    <p:sldId id="542" r:id="rId11"/>
    <p:sldId id="543" r:id="rId12"/>
    <p:sldId id="544" r:id="rId13"/>
    <p:sldId id="387" r:id="rId14"/>
    <p:sldId id="482" r:id="rId15"/>
    <p:sldId id="519" r:id="rId16"/>
    <p:sldId id="520" r:id="rId17"/>
    <p:sldId id="521" r:id="rId18"/>
    <p:sldId id="391" r:id="rId19"/>
    <p:sldId id="416" r:id="rId20"/>
    <p:sldId id="392" r:id="rId21"/>
    <p:sldId id="393" r:id="rId22"/>
    <p:sldId id="522" r:id="rId23"/>
    <p:sldId id="523" r:id="rId24"/>
    <p:sldId id="516" r:id="rId25"/>
    <p:sldId id="517" r:id="rId26"/>
    <p:sldId id="518" r:id="rId27"/>
    <p:sldId id="459" r:id="rId28"/>
    <p:sldId id="460" r:id="rId29"/>
    <p:sldId id="524" r:id="rId30"/>
    <p:sldId id="457" r:id="rId31"/>
    <p:sldId id="414" r:id="rId32"/>
    <p:sldId id="417" r:id="rId33"/>
    <p:sldId id="418" r:id="rId34"/>
    <p:sldId id="441" r:id="rId35"/>
    <p:sldId id="468" r:id="rId36"/>
    <p:sldId id="479" r:id="rId37"/>
    <p:sldId id="502" r:id="rId38"/>
    <p:sldId id="462" r:id="rId39"/>
    <p:sldId id="458" r:id="rId40"/>
    <p:sldId id="470" r:id="rId41"/>
    <p:sldId id="471" r:id="rId42"/>
    <p:sldId id="472" r:id="rId43"/>
    <p:sldId id="473" r:id="rId44"/>
    <p:sldId id="501" r:id="rId45"/>
    <p:sldId id="467" r:id="rId46"/>
    <p:sldId id="484" r:id="rId47"/>
    <p:sldId id="402" r:id="rId48"/>
    <p:sldId id="446" r:id="rId49"/>
    <p:sldId id="511" r:id="rId50"/>
    <p:sldId id="512" r:id="rId51"/>
    <p:sldId id="513" r:id="rId52"/>
    <p:sldId id="514" r:id="rId53"/>
    <p:sldId id="510" r:id="rId54"/>
    <p:sldId id="515" r:id="rId55"/>
    <p:sldId id="533" r:id="rId56"/>
    <p:sldId id="534" r:id="rId57"/>
    <p:sldId id="525" r:id="rId58"/>
    <p:sldId id="526" r:id="rId59"/>
    <p:sldId id="528" r:id="rId60"/>
    <p:sldId id="529" r:id="rId61"/>
    <p:sldId id="532" r:id="rId62"/>
  </p:sldIdLst>
  <p:sldSz cx="9144000" cy="6858000" type="screen4x3"/>
  <p:notesSz cx="6858000" cy="9296400"/>
  <p:embeddedFontLst>
    <p:embeddedFont>
      <p:font typeface="MS PGothic" panose="020B0600070205080204" pitchFamily="34" charset="-128"/>
      <p:regular r:id="rId64"/>
    </p:embeddedFont>
    <p:embeddedFont>
      <p:font typeface="Ciscolight" panose="020B0604020202020204" charset="0"/>
      <p:regular r:id="rId65"/>
    </p:embeddedFont>
    <p:embeddedFont>
      <p:font typeface="Calibri" panose="020F0502020204030204" pitchFamily="34" charset="0"/>
      <p:regular r:id="rId66"/>
      <p:bold r:id="rId67"/>
      <p:italic r:id="rId68"/>
      <p:boldItalic r:id="rId6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4DAE"/>
    <a:srgbClr val="6B6B6B"/>
    <a:srgbClr val="4ADAD7"/>
    <a:srgbClr val="8A8A8A"/>
    <a:srgbClr val="90A3A6"/>
    <a:srgbClr val="435153"/>
    <a:srgbClr val="EDDFF5"/>
    <a:srgbClr val="493B93"/>
    <a:srgbClr val="808080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54" autoAdjust="0"/>
    <p:restoredTop sz="94676" autoAdjust="0"/>
  </p:normalViewPr>
  <p:slideViewPr>
    <p:cSldViewPr snapToGrid="0">
      <p:cViewPr varScale="1">
        <p:scale>
          <a:sx n="83" d="100"/>
          <a:sy n="83" d="100"/>
        </p:scale>
        <p:origin x="-13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3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2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image" Target="../media/image6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767254-4159-48FA-B21E-DF6E091BDBA6}" type="datetimeFigureOut">
              <a:rPr lang="en-US" smtClean="0"/>
              <a:t>6/2/2017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8CFA3-B0C0-44F2-A11A-7362C25B62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070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0" fontAlgn="base" latinLnBrk="0" hangingPunct="0">
              <a:buNone/>
            </a:pPr>
            <a:r>
              <a:rPr lang="en-US" sz="1400" b="1" i="0" u="none" strike="noStrike" kern="1200" baseline="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-128"/>
              </a:rPr>
              <a:t>Presentation Title: </a:t>
            </a:r>
          </a:p>
          <a:p>
            <a:pPr lvl="1" rtl="0" eaLnBrk="0" fontAlgn="base" latinLnBrk="0" hangingPunct="0"/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-128"/>
              </a:rPr>
              <a:t>Introducing Cisco Networking Academy</a:t>
            </a:r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MS PGothic" pitchFamily="34" charset="-128"/>
              <a:cs typeface="ＭＳ Ｐゴシック" charset="-128"/>
            </a:endParaRPr>
          </a:p>
          <a:p>
            <a:pPr rtl="0" eaLnBrk="0" fontAlgn="base" latinLnBrk="0" hangingPunct="0">
              <a:buNone/>
            </a:pPr>
            <a:r>
              <a:rPr lang="en-US" sz="1400" b="1" i="0" u="none" strike="noStrike" kern="1200" baseline="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-128"/>
              </a:rPr>
              <a:t>Presentation Content: </a:t>
            </a:r>
          </a:p>
          <a:p>
            <a:pPr lvl="1" rtl="0" eaLnBrk="0" fontAlgn="base" latinLnBrk="0" hangingPunct="0"/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-128"/>
              </a:rPr>
              <a:t>Provides a detailed overview of Networking Academy, including key messages and information about the program, offerings, and need for ICT/Networking skills</a:t>
            </a:r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MS PGothic" pitchFamily="34" charset="-128"/>
              <a:cs typeface="ＭＳ Ｐゴシック" charset="-128"/>
            </a:endParaRPr>
          </a:p>
          <a:p>
            <a:pPr rtl="0" eaLnBrk="0" fontAlgn="base" latinLnBrk="0" hangingPunct="0">
              <a:buNone/>
            </a:pPr>
            <a:r>
              <a:rPr lang="en-US" sz="1400" b="1" i="0" u="none" strike="noStrike" kern="1200" baseline="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-128"/>
              </a:rPr>
              <a:t>Target Audience: </a:t>
            </a:r>
          </a:p>
          <a:p>
            <a:pPr lvl="1" rtl="0" eaLnBrk="0" fontAlgn="base" latinLnBrk="0" hangingPunct="0"/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-128"/>
              </a:rPr>
              <a:t>Prospective academies or partners, government officials, educators, etc.</a:t>
            </a:r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MS PGothic" pitchFamily="34" charset="-128"/>
              <a:cs typeface="ＭＳ Ｐゴシック" charset="-128"/>
            </a:endParaRPr>
          </a:p>
          <a:p>
            <a:pPr rtl="0" eaLnBrk="0" fontAlgn="base" latinLnBrk="0" hangingPunct="0">
              <a:buNone/>
            </a:pPr>
            <a:r>
              <a:rPr lang="en-US" sz="1400" b="1" i="0" u="none" strike="noStrike" kern="1200" baseline="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-128"/>
              </a:rPr>
              <a:t>Content Date: </a:t>
            </a:r>
          </a:p>
          <a:p>
            <a:pPr lvl="1" rtl="0" eaLnBrk="0" fontAlgn="base" latinLnBrk="0" hangingPunct="0"/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-128"/>
              </a:rPr>
              <a:t>Last updated in Oct 2012 for US/Canada GEO</a:t>
            </a:r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MS PGothic" pitchFamily="34" charset="-128"/>
              <a:cs typeface="ＭＳ Ｐゴシック" charset="-128"/>
            </a:endParaRPr>
          </a:p>
          <a:p>
            <a:pPr rtl="0" eaLnBrk="0" fontAlgn="base" latinLnBrk="0" hangingPunct="0">
              <a:buNone/>
            </a:pPr>
            <a:r>
              <a:rPr lang="en-US" sz="1400" b="1" i="0" u="none" strike="noStrike" kern="1200" baseline="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-128"/>
              </a:rPr>
              <a:t>Presentation Tips:</a:t>
            </a:r>
            <a:endParaRPr lang="en-US" sz="1400" b="1" i="0" u="none" strike="noStrike" kern="1200" dirty="0" smtClean="0">
              <a:solidFill>
                <a:schemeClr val="tx1"/>
              </a:solidFill>
              <a:latin typeface="+mn-lt"/>
              <a:ea typeface="MS PGothic" pitchFamily="34" charset="-128"/>
              <a:cs typeface="ＭＳ Ｐゴシック" charset="-128"/>
            </a:endParaRPr>
          </a:p>
          <a:p>
            <a:pPr marL="803275" lvl="1" indent="-228600" rtl="0" eaLnBrk="0" fontAlgn="base" latinLnBrk="0" hangingPunct="0">
              <a:buFont typeface="+mj-lt"/>
              <a:buAutoNum type="arabicPeriod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-128"/>
              </a:rPr>
              <a:t>Please tailor this presentation to your goals, audience, and time constraints</a:t>
            </a:r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MS PGothic" pitchFamily="34" charset="-128"/>
              <a:cs typeface="ＭＳ Ｐゴシック" charset="-128"/>
            </a:endParaRPr>
          </a:p>
          <a:p>
            <a:pPr marL="803275" lvl="1" indent="-228600" rtl="0" eaLnBrk="0" fontAlgn="base" latinLnBrk="0" hangingPunct="0">
              <a:buFont typeface="+mj-lt"/>
              <a:buAutoNum type="arabicPeriod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-128"/>
              </a:rPr>
              <a:t>Notes are provided in this presentation to identify key speaking points and provide additional background</a:t>
            </a:r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MS PGothic" pitchFamily="34" charset="-128"/>
              <a:cs typeface="ＭＳ Ｐゴシック" charset="-128"/>
            </a:endParaRPr>
          </a:p>
          <a:p>
            <a:pPr marL="803275" lvl="1" indent="-228600" rtl="0" eaLnBrk="0" fontAlgn="base" latinLnBrk="0" hangingPunct="0">
              <a:buFont typeface="+mj-lt"/>
              <a:buAutoNum type="arabicPeriod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-128"/>
              </a:rPr>
              <a:t>As some of the slides are animated, this presentation is best viewed in slideshow mode</a:t>
            </a:r>
          </a:p>
          <a:p>
            <a:pPr marL="803275" lvl="1" indent="-228600" rtl="0" eaLnBrk="0" fontAlgn="base" latinLnBrk="0" hangingPunct="0">
              <a:buFont typeface="+mj-lt"/>
              <a:buAutoNum type="arabicPeriod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-128"/>
              </a:rPr>
              <a:t>Backup slides are optional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8CFA3-B0C0-44F2-A11A-7362C25B628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144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1" dirty="0" smtClean="0"/>
              <a:t>Our curricula help prepare students for industry recognized certifications:</a:t>
            </a:r>
          </a:p>
          <a:p>
            <a:r>
              <a:rPr lang="en-GB" sz="1200" dirty="0" smtClean="0"/>
              <a:t>IT Essentials — </a:t>
            </a:r>
            <a:r>
              <a:rPr lang="en-GB" sz="1200" b="1" dirty="0" smtClean="0"/>
              <a:t>CompTIA A+</a:t>
            </a:r>
            <a:r>
              <a:rPr lang="en-GB" sz="1200" dirty="0" smtClean="0"/>
              <a:t> </a:t>
            </a:r>
            <a:r>
              <a:rPr lang="en-US" sz="1200" dirty="0" smtClean="0"/>
              <a:t>certification</a:t>
            </a:r>
            <a:endParaRPr lang="en-GB" sz="1200" dirty="0" smtClean="0"/>
          </a:p>
          <a:p>
            <a:r>
              <a:rPr lang="en-GB" sz="1200" dirty="0" smtClean="0"/>
              <a:t>CCNA Routing and Switching (first 2 courses) — </a:t>
            </a:r>
            <a:r>
              <a:rPr lang="en-GB" sz="1200" b="1" dirty="0" smtClean="0"/>
              <a:t>CCENT</a:t>
            </a:r>
            <a:r>
              <a:rPr lang="en-GB" sz="1200" dirty="0" smtClean="0"/>
              <a:t> </a:t>
            </a:r>
            <a:r>
              <a:rPr lang="en-US" sz="1200" dirty="0" smtClean="0"/>
              <a:t>certification</a:t>
            </a:r>
            <a:endParaRPr lang="en-GB" sz="1200" dirty="0" smtClean="0"/>
          </a:p>
          <a:p>
            <a:r>
              <a:rPr lang="en-GB" sz="1200" dirty="0" smtClean="0"/>
              <a:t>CCNA Routing and Switching (4 courses) — </a:t>
            </a:r>
            <a:r>
              <a:rPr lang="en-GB" sz="1200" b="1" dirty="0" smtClean="0"/>
              <a:t>CCNA</a:t>
            </a:r>
            <a:r>
              <a:rPr lang="en-GB" sz="1200" dirty="0" smtClean="0"/>
              <a:t> </a:t>
            </a:r>
            <a:r>
              <a:rPr lang="en-US" sz="1200" dirty="0" smtClean="0"/>
              <a:t>certification</a:t>
            </a:r>
            <a:endParaRPr lang="en-GB" sz="1200" dirty="0" smtClean="0"/>
          </a:p>
          <a:p>
            <a:r>
              <a:rPr lang="en-US" sz="1200" dirty="0" smtClean="0"/>
              <a:t>CCNA Security </a:t>
            </a:r>
            <a:r>
              <a:rPr lang="en-GB" sz="1200" dirty="0" smtClean="0"/>
              <a:t>— </a:t>
            </a:r>
            <a:r>
              <a:rPr lang="en-US" sz="1200" b="1" dirty="0" smtClean="0"/>
              <a:t>CCNA</a:t>
            </a:r>
            <a:r>
              <a:rPr lang="en-US" sz="1200" dirty="0" smtClean="0"/>
              <a:t> </a:t>
            </a:r>
            <a:r>
              <a:rPr lang="en-US" sz="1200" b="1" dirty="0" smtClean="0"/>
              <a:t>Security</a:t>
            </a:r>
            <a:r>
              <a:rPr lang="en-US" sz="1200" dirty="0" smtClean="0"/>
              <a:t> certification</a:t>
            </a:r>
          </a:p>
          <a:p>
            <a:r>
              <a:rPr lang="en-GB" sz="1200" dirty="0" smtClean="0"/>
              <a:t>CCNP (3 courses) — </a:t>
            </a:r>
            <a:r>
              <a:rPr lang="en-GB" sz="1200" b="1" dirty="0" smtClean="0"/>
              <a:t>CCNP</a:t>
            </a:r>
            <a:r>
              <a:rPr lang="en-GB" sz="1200" dirty="0" smtClean="0"/>
              <a:t> </a:t>
            </a:r>
            <a:r>
              <a:rPr lang="en-US" sz="1200" dirty="0" smtClean="0"/>
              <a:t>certification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724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en-US" alt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2868">
              <a:defRPr sz="2300">
                <a:solidFill>
                  <a:schemeClr val="tx1"/>
                </a:solidFill>
                <a:latin typeface="Arial" charset="0"/>
              </a:defRPr>
            </a:lvl1pPr>
            <a:lvl2pPr marL="709443" indent="-272863" defTabSz="892868">
              <a:defRPr sz="2300">
                <a:solidFill>
                  <a:schemeClr val="tx1"/>
                </a:solidFill>
                <a:latin typeface="Arial" charset="0"/>
              </a:defRPr>
            </a:lvl2pPr>
            <a:lvl3pPr marL="1091451" indent="-218290" defTabSz="892868">
              <a:defRPr sz="2300">
                <a:solidFill>
                  <a:schemeClr val="tx1"/>
                </a:solidFill>
                <a:latin typeface="Arial" charset="0"/>
              </a:defRPr>
            </a:lvl3pPr>
            <a:lvl4pPr marL="1528031" indent="-218290" defTabSz="892868">
              <a:defRPr sz="2300">
                <a:solidFill>
                  <a:schemeClr val="tx1"/>
                </a:solidFill>
                <a:latin typeface="Arial" charset="0"/>
              </a:defRPr>
            </a:lvl4pPr>
            <a:lvl5pPr marL="1964611" indent="-218290" defTabSz="892868">
              <a:defRPr sz="2300">
                <a:solidFill>
                  <a:schemeClr val="tx1"/>
                </a:solidFill>
                <a:latin typeface="Arial" charset="0"/>
              </a:defRPr>
            </a:lvl5pPr>
            <a:lvl6pPr marL="2401192" indent="-218290" defTabSz="89286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6pPr>
            <a:lvl7pPr marL="2837772" indent="-218290" defTabSz="89286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7pPr>
            <a:lvl8pPr marL="3274352" indent="-218290" defTabSz="89286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8pPr>
            <a:lvl9pPr marL="3710932" indent="-218290" defTabSz="89286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8D3247A-7BFE-4058-ABC8-7467B3C028FD}" type="slidenum">
              <a:rPr lang="en-US" altLang="en-US" sz="800"/>
              <a:pPr/>
              <a:t>22</a:t>
            </a:fld>
            <a:endParaRPr lang="en-US" altLang="en-US" sz="8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en-US" alt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2868">
              <a:defRPr sz="2300">
                <a:solidFill>
                  <a:schemeClr val="tx1"/>
                </a:solidFill>
                <a:latin typeface="Arial" charset="0"/>
              </a:defRPr>
            </a:lvl1pPr>
            <a:lvl2pPr marL="709443" indent="-272863" defTabSz="892868">
              <a:defRPr sz="2300">
                <a:solidFill>
                  <a:schemeClr val="tx1"/>
                </a:solidFill>
                <a:latin typeface="Arial" charset="0"/>
              </a:defRPr>
            </a:lvl2pPr>
            <a:lvl3pPr marL="1091451" indent="-218290" defTabSz="892868">
              <a:defRPr sz="2300">
                <a:solidFill>
                  <a:schemeClr val="tx1"/>
                </a:solidFill>
                <a:latin typeface="Arial" charset="0"/>
              </a:defRPr>
            </a:lvl3pPr>
            <a:lvl4pPr marL="1528031" indent="-218290" defTabSz="892868">
              <a:defRPr sz="2300">
                <a:solidFill>
                  <a:schemeClr val="tx1"/>
                </a:solidFill>
                <a:latin typeface="Arial" charset="0"/>
              </a:defRPr>
            </a:lvl4pPr>
            <a:lvl5pPr marL="1964611" indent="-218290" defTabSz="892868">
              <a:defRPr sz="2300">
                <a:solidFill>
                  <a:schemeClr val="tx1"/>
                </a:solidFill>
                <a:latin typeface="Arial" charset="0"/>
              </a:defRPr>
            </a:lvl5pPr>
            <a:lvl6pPr marL="2401192" indent="-218290" defTabSz="89286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6pPr>
            <a:lvl7pPr marL="2837772" indent="-218290" defTabSz="89286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7pPr>
            <a:lvl8pPr marL="3274352" indent="-218290" defTabSz="89286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8pPr>
            <a:lvl9pPr marL="3710932" indent="-218290" defTabSz="89286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8D3247A-7BFE-4058-ABC8-7467B3C028FD}" type="slidenum">
              <a:rPr lang="en-US" altLang="en-US" sz="800"/>
              <a:pPr/>
              <a:t>23</a:t>
            </a:fld>
            <a:endParaRPr lang="en-US" altLang="en-US" sz="8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C-ID process</a:t>
            </a:r>
            <a:r>
              <a:rPr lang="en-US" baseline="0" dirty="0" smtClean="0"/>
              <a:t> and Transfer Model Curriculum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C34A0-7D49-436E-8667-79851673EE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2108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Resulting ICT Model Curriculum Developed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C34A0-7D49-436E-8667-79851673EE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2108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Resulting ICT Model Curriculum Developed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C34A0-7D49-436E-8667-79851673EE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2108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1" dirty="0" smtClean="0"/>
              <a:t>Our curricula help prepare students for industry recognized certifications:</a:t>
            </a:r>
          </a:p>
          <a:p>
            <a:r>
              <a:rPr lang="en-GB" sz="1200" dirty="0" smtClean="0"/>
              <a:t>IT Essentials — </a:t>
            </a:r>
            <a:r>
              <a:rPr lang="en-GB" sz="1200" b="1" dirty="0" smtClean="0"/>
              <a:t>CompTIA A+</a:t>
            </a:r>
            <a:r>
              <a:rPr lang="en-GB" sz="1200" dirty="0" smtClean="0"/>
              <a:t> </a:t>
            </a:r>
            <a:r>
              <a:rPr lang="en-US" sz="1200" dirty="0" smtClean="0"/>
              <a:t>certification</a:t>
            </a:r>
            <a:endParaRPr lang="en-GB" sz="1200" dirty="0" smtClean="0"/>
          </a:p>
          <a:p>
            <a:r>
              <a:rPr lang="en-GB" sz="1200" dirty="0" smtClean="0"/>
              <a:t>CCNA Routing and Switching (first 2 courses) — </a:t>
            </a:r>
            <a:r>
              <a:rPr lang="en-GB" sz="1200" b="1" dirty="0" smtClean="0"/>
              <a:t>CCENT</a:t>
            </a:r>
            <a:r>
              <a:rPr lang="en-GB" sz="1200" dirty="0" smtClean="0"/>
              <a:t> </a:t>
            </a:r>
            <a:r>
              <a:rPr lang="en-US" sz="1200" dirty="0" smtClean="0"/>
              <a:t>certification</a:t>
            </a:r>
            <a:endParaRPr lang="en-GB" sz="1200" dirty="0" smtClean="0"/>
          </a:p>
          <a:p>
            <a:r>
              <a:rPr lang="en-GB" sz="1200" dirty="0" smtClean="0"/>
              <a:t>CCNA Routing and Switching (4 courses) — </a:t>
            </a:r>
            <a:r>
              <a:rPr lang="en-GB" sz="1200" b="1" dirty="0" smtClean="0"/>
              <a:t>CCNA</a:t>
            </a:r>
            <a:r>
              <a:rPr lang="en-GB" sz="1200" dirty="0" smtClean="0"/>
              <a:t> </a:t>
            </a:r>
            <a:r>
              <a:rPr lang="en-US" sz="1200" dirty="0" smtClean="0"/>
              <a:t>certification</a:t>
            </a:r>
            <a:endParaRPr lang="en-GB" sz="1200" dirty="0" smtClean="0"/>
          </a:p>
          <a:p>
            <a:r>
              <a:rPr lang="en-US" sz="1200" dirty="0" smtClean="0"/>
              <a:t>CCNA Security </a:t>
            </a:r>
            <a:r>
              <a:rPr lang="en-GB" sz="1200" dirty="0" smtClean="0"/>
              <a:t>— </a:t>
            </a:r>
            <a:r>
              <a:rPr lang="en-US" sz="1200" b="1" dirty="0" smtClean="0"/>
              <a:t>CCNA</a:t>
            </a:r>
            <a:r>
              <a:rPr lang="en-US" sz="1200" dirty="0" smtClean="0"/>
              <a:t> </a:t>
            </a:r>
            <a:r>
              <a:rPr lang="en-US" sz="1200" b="1" dirty="0" smtClean="0"/>
              <a:t>Security</a:t>
            </a:r>
            <a:r>
              <a:rPr lang="en-US" sz="1200" dirty="0" smtClean="0"/>
              <a:t> certification</a:t>
            </a:r>
          </a:p>
          <a:p>
            <a:r>
              <a:rPr lang="en-GB" sz="1200" dirty="0" smtClean="0"/>
              <a:t>CCNP (3 courses) — </a:t>
            </a:r>
            <a:r>
              <a:rPr lang="en-GB" sz="1200" b="1" dirty="0" smtClean="0"/>
              <a:t>CCNP</a:t>
            </a:r>
            <a:r>
              <a:rPr lang="en-GB" sz="1200" dirty="0" smtClean="0"/>
              <a:t> </a:t>
            </a:r>
            <a:r>
              <a:rPr lang="en-US" sz="1200" dirty="0" smtClean="0"/>
              <a:t>certification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7240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 txBox="1">
            <a:spLocks noGrp="1" noChangeArrowheads="1"/>
          </p:cNvSpPr>
          <p:nvPr/>
        </p:nvSpPr>
        <p:spPr bwMode="auto">
          <a:xfrm>
            <a:off x="3641638" y="8410152"/>
            <a:ext cx="2786342" cy="44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486" tIns="43243" rIns="86486" bIns="43243" anchor="b"/>
          <a:lstStyle/>
          <a:p>
            <a:pPr algn="r"/>
            <a:fld id="{D6171C1C-7B6D-427F-8525-F6621927A7C2}" type="slidenum">
              <a:rPr lang="en-US" sz="1100"/>
              <a:pPr algn="r"/>
              <a:t>50</a:t>
            </a:fld>
            <a:endParaRPr lang="en-US" sz="1100" dirty="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96913"/>
            <a:ext cx="4648200" cy="3486150"/>
          </a:xfrm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315102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49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C-ID process</a:t>
            </a:r>
            <a:r>
              <a:rPr lang="en-US" baseline="0" dirty="0" smtClean="0"/>
              <a:t> and Transfer Model Curriculum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C34A0-7D49-436E-8667-79851673EE9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2108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Resulting ICT Model Curriculum Developed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C34A0-7D49-436E-8667-79851673EE9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210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6538" marR="0" indent="-236538" algn="l" defTabSz="914400" rtl="0" eaLnBrk="0" fontAlgn="base" latinLnBrk="0" hangingPunct="0">
              <a:lnSpc>
                <a:spcPct val="95000"/>
              </a:lnSpc>
              <a:spcBef>
                <a:spcPts val="1438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1200" dirty="0" smtClean="0"/>
              <a:t>Skills learned in Networking Academy courses can lay a powerful foundation for almost any profession—even non-ICT fields</a:t>
            </a:r>
          </a:p>
          <a:p>
            <a:pPr marL="236538" marR="0" indent="-236538" algn="l" defTabSz="914400" rtl="0" eaLnBrk="0" fontAlgn="base" latinLnBrk="0" hangingPunct="0">
              <a:lnSpc>
                <a:spcPct val="95000"/>
              </a:lnSpc>
              <a:spcBef>
                <a:spcPts val="1438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1200" dirty="0" smtClean="0"/>
              <a:t>There are virtually no limits because today nearly every company in every industry relies on IT</a:t>
            </a:r>
          </a:p>
          <a:p>
            <a:pPr marL="236538" marR="0" indent="-236538" algn="l" defTabSz="914400" rtl="0" eaLnBrk="0" fontAlgn="base" latinLnBrk="0" hangingPunct="0">
              <a:lnSpc>
                <a:spcPct val="95000"/>
              </a:lnSpc>
              <a:spcBef>
                <a:spcPts val="1438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lang="en-US" sz="12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8CFA3-B0C0-44F2-A11A-7362C25B628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802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Cisco Networking Academy Program can help your organization prepare students for meaningful careers. </a:t>
            </a:r>
          </a:p>
          <a:p>
            <a:pPr>
              <a:buFontTx/>
              <a:buChar char="•"/>
            </a:pPr>
            <a:r>
              <a:rPr lang="en-US" dirty="0" smtClean="0"/>
              <a:t>High quality curricula and innovative learning tools prepare students for several career paths as well as industry-recognized certifications, a passport to the job market.</a:t>
            </a:r>
          </a:p>
          <a:p>
            <a:pPr>
              <a:buFontTx/>
              <a:buChar char="•"/>
            </a:pPr>
            <a:r>
              <a:rPr lang="en-US" dirty="0" smtClean="0"/>
              <a:t>Created by educators, for educators, Cisco offers the curriculum at no cost to not-for-profit educational institutions.</a:t>
            </a:r>
          </a:p>
          <a:p>
            <a:pPr>
              <a:buFontTx/>
              <a:buChar char="•"/>
            </a:pPr>
            <a:r>
              <a:rPr lang="en-US" dirty="0" smtClean="0"/>
              <a:t>More than 10,000 Academies are using the assessment and gradebook tools that are embedded in the program.</a:t>
            </a:r>
          </a:p>
          <a:p>
            <a:pPr>
              <a:buFontTx/>
              <a:buChar char="•"/>
            </a:pPr>
            <a:r>
              <a:rPr lang="en-US" dirty="0" smtClean="0"/>
              <a:t>More than 20,000 instructors tap into online support and Academy training for professional and personal development.</a:t>
            </a:r>
          </a:p>
          <a:p>
            <a:pPr>
              <a:buFontTx/>
              <a:buChar char="•"/>
            </a:pPr>
            <a:r>
              <a:rPr lang="en-US" dirty="0" smtClean="0"/>
              <a:t>The Alumni program helps your organization connect students and graduates to work opportunities.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8CFA3-B0C0-44F2-A11A-7362C25B628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802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2713" indent="-112713" defTabSz="1020763">
              <a:buFontTx/>
              <a:buChar char="•"/>
            </a:pPr>
            <a:r>
              <a:rPr lang="en-US" dirty="0" smtClean="0"/>
              <a:t>Eligible organizations include secondary schools, community colleges, universities, and other institutions with education as a mission. </a:t>
            </a:r>
          </a:p>
          <a:p>
            <a:pPr marL="112713" indent="-112713" defTabSz="1020763">
              <a:buFontTx/>
              <a:buChar char="•"/>
            </a:pPr>
            <a:r>
              <a:rPr lang="en-US" dirty="0" smtClean="0"/>
              <a:t>Academies commit space and people to the program in exchange for access to the curriculum, equipment discounts, and instructor support.</a:t>
            </a:r>
          </a:p>
          <a:p>
            <a:pPr marL="112713" indent="-112713" defTabSz="1020763">
              <a:buFontTx/>
              <a:buChar char="•"/>
            </a:pPr>
            <a:r>
              <a:rPr lang="en-US" dirty="0" smtClean="0"/>
              <a:t>Instructors must attend training sessions and pass certification exams ahead of their students.</a:t>
            </a:r>
          </a:p>
          <a:p>
            <a:pPr marL="112713" indent="-112713" defTabSz="1020763">
              <a:buFontTx/>
              <a:buChar char="•"/>
            </a:pPr>
            <a:r>
              <a:rPr lang="en-US" dirty="0" smtClean="0"/>
              <a:t>Academies have a dedicated lab where students can review curriculum and perform hands-on exercises with lab equipment.</a:t>
            </a:r>
          </a:p>
          <a:p>
            <a:pPr marL="112713" indent="-112713" defTabSz="1020763">
              <a:buFontTx/>
              <a:buChar char="•"/>
            </a:pPr>
            <a:r>
              <a:rPr lang="en-US" dirty="0" smtClean="0"/>
              <a:t>Funds available to purchase the appropriate lab equipment curriculum bundle(s) </a:t>
            </a:r>
          </a:p>
          <a:p>
            <a:pPr marL="112713" indent="-112713" defTabSz="1020763">
              <a:buFontTx/>
              <a:buChar char="•"/>
            </a:pPr>
            <a:r>
              <a:rPr lang="en-US" dirty="0" smtClean="0"/>
              <a:t>At least a 3:1 student to computer ratio (1:1 is preferred) recommended in the lab with sufficient network connections</a:t>
            </a:r>
          </a:p>
          <a:p>
            <a:pPr marL="112713" indent="-112713" defTabSz="1020763">
              <a:buFontTx/>
              <a:buChar char="•"/>
            </a:pPr>
            <a:r>
              <a:rPr lang="en-US" dirty="0" smtClean="0"/>
              <a:t> Academies are responsible for marketing </a:t>
            </a:r>
            <a:r>
              <a:rPr lang="en-US" baseline="0" dirty="0" smtClean="0"/>
              <a:t>and </a:t>
            </a:r>
            <a:r>
              <a:rPr lang="en-US" dirty="0" smtClean="0"/>
              <a:t>recruiting students.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8CFA3-B0C0-44F2-A11A-7362C25B628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802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xfrm>
            <a:off x="298174" y="4378327"/>
            <a:ext cx="6261652" cy="4308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57" tIns="50180" rIns="95657" bIns="50180">
            <a:normAutofit fontScale="92500" lnSpcReduction="10000"/>
          </a:bodyPr>
          <a:lstStyle/>
          <a:p>
            <a:r>
              <a:rPr lang="en-US" sz="1000" b="1" dirty="0" smtClean="0">
                <a:latin typeface="Arial" pitchFamily="34" charset="0"/>
                <a:cs typeface="Arial" pitchFamily="34" charset="0"/>
              </a:rPr>
              <a:t>Our current portfolio consists of 10 courses </a:t>
            </a:r>
          </a:p>
          <a:p>
            <a:r>
              <a:rPr lang="en-GB" sz="1000" b="1" dirty="0" smtClean="0">
                <a:latin typeface="Arial" pitchFamily="34" charset="0"/>
                <a:cs typeface="Arial" pitchFamily="34" charset="0"/>
              </a:rPr>
              <a:t>IT Essentials 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— </a:t>
            </a:r>
            <a: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covers the fundamentals of computer hardware and software and advanced concepts such as security, networks, and the responsibilities of an IT professional.</a:t>
            </a:r>
            <a:endParaRPr lang="en-GB" sz="1000" dirty="0" smtClean="0">
              <a:latin typeface="Arial" pitchFamily="34" charset="0"/>
              <a:cs typeface="Arial" pitchFamily="34" charset="0"/>
            </a:endParaRPr>
          </a:p>
          <a:p>
            <a:r>
              <a:rPr lang="en-GB" sz="1000" b="1" dirty="0" smtClean="0">
                <a:latin typeface="Arial" pitchFamily="34" charset="0"/>
                <a:cs typeface="Arial" pitchFamily="34" charset="0"/>
              </a:rPr>
              <a:t>CCNA</a:t>
            </a:r>
            <a:r>
              <a:rPr lang="en-GB" sz="1000" b="1" baseline="0" dirty="0" smtClean="0">
                <a:latin typeface="Arial" pitchFamily="34" charset="0"/>
                <a:cs typeface="Arial" pitchFamily="34" charset="0"/>
              </a:rPr>
              <a:t> Routing &amp; Switching (Courses 1 &amp; 2) 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— provides basic routing, switching, and WAN knowledge</a:t>
            </a:r>
            <a:endParaRPr lang="en-GB" sz="1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GB" sz="800" b="1" dirty="0" smtClean="0">
                <a:latin typeface="Arial" pitchFamily="34" charset="0"/>
                <a:cs typeface="Arial" pitchFamily="34" charset="0"/>
              </a:rPr>
              <a:t>Health Information Networking</a:t>
            </a:r>
            <a:r>
              <a:rPr lang="en-GB" sz="800" b="1" baseline="0" dirty="0" smtClean="0">
                <a:latin typeface="Arial" pitchFamily="34" charset="0"/>
                <a:cs typeface="Arial" pitchFamily="34" charset="0"/>
              </a:rPr>
              <a:t> (HIN) </a:t>
            </a:r>
            <a:r>
              <a:rPr lang="en-GB" sz="800" dirty="0" smtClean="0">
                <a:latin typeface="Arial" pitchFamily="34" charset="0"/>
                <a:cs typeface="Arial" pitchFamily="34" charset="0"/>
              </a:rPr>
              <a:t>— 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helps students prepare for networking careers in the healthcare industry.</a:t>
            </a:r>
          </a:p>
          <a:p>
            <a:r>
              <a:rPr lang="en-GB" sz="1000" b="1" dirty="0" smtClean="0">
                <a:latin typeface="Arial" pitchFamily="34" charset="0"/>
                <a:cs typeface="Arial" pitchFamily="34" charset="0"/>
              </a:rPr>
              <a:t>CCNA Routing and Switching (Courses 3 &amp; 4) 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— provides an introduction to networking and helps students develop foundational routing, switching, and WAN knowledge and experience, which can be applied toward Cisco certifications,</a:t>
            </a:r>
            <a:r>
              <a:rPr lang="en-GB" sz="1000" baseline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entry-level careers and</a:t>
            </a:r>
            <a:r>
              <a:rPr lang="en-GB" sz="1000" baseline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to help students succeed in networking-related degree programs and a range of professions.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dirty="0" smtClean="0">
                <a:latin typeface="Arial" pitchFamily="34" charset="0"/>
                <a:cs typeface="Arial" pitchFamily="34" charset="0"/>
              </a:rPr>
              <a:t>CCNA Security 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— </a:t>
            </a:r>
            <a:r>
              <a:rPr lang="en-US" sz="1000" dirty="0" smtClean="0"/>
              <a:t>helps students develop a comprehensive understanding of network security concepts, and gain the knowledge and skills needed to earn the Cisco CCNA Security certification and become entry-level security specialists. </a:t>
            </a:r>
            <a:endParaRPr lang="en-GB" sz="1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GB" sz="1000" b="1" dirty="0" smtClean="0">
                <a:latin typeface="Arial" pitchFamily="34" charset="0"/>
                <a:cs typeface="Arial" pitchFamily="34" charset="0"/>
              </a:rPr>
              <a:t>CCNP (3 courses) 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— the CCNP curriculum focuses on the advanced routing, secure wide area access, multilayer switching, and networking management skills required to implement and maintain converged enterprise networks. </a:t>
            </a:r>
          </a:p>
          <a:p>
            <a:endParaRPr lang="en-US" sz="14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Assessments</a:t>
            </a:r>
            <a:endParaRPr lang="en-US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Innovative online assessments provide immediate feedback to help students and instructors evaluate acquired knowledge and skills.</a:t>
            </a:r>
          </a:p>
          <a:p>
            <a:r>
              <a:rPr lang="en-US" sz="1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Simulation-Based Learning</a:t>
            </a:r>
            <a: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Cisco Packet Tracer</a:t>
            </a:r>
            <a:r>
              <a:rPr lang="en-US" sz="1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provides a simulation-based learning environment that supplements physical equipment with virtual networks and helps students develop critical 21st century skills.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Cisco </a:t>
            </a:r>
            <a:r>
              <a:rPr lang="en-GB" sz="1400" dirty="0" smtClean="0">
                <a:latin typeface="Arial" pitchFamily="34" charset="0"/>
                <a:cs typeface="Arial" pitchFamily="34" charset="0"/>
              </a:rPr>
              <a:t>Packet Tracer is a foundational teaching tool for CCNA Routing and Switching</a:t>
            </a:r>
            <a:r>
              <a:rPr lang="en-GB" sz="14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GB" sz="1400" dirty="0" smtClean="0">
                <a:latin typeface="Arial" pitchFamily="34" charset="0"/>
                <a:cs typeface="Arial" pitchFamily="34" charset="0"/>
              </a:rPr>
              <a:t>with Packet Tracer activities embedded in the course content. Interactive learning promotes the exploration of networking concepts and experimentation with tools such as Packet Tracer and Flash-based activities to help students develop a greater understanding of networking technologies. Packet Tracer activities are also available for IT Essentials, HIN, and CCNA Security.</a:t>
            </a:r>
          </a:p>
          <a:p>
            <a:r>
              <a:rPr lang="en-US" sz="1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Gaming in Education </a:t>
            </a:r>
            <a:endParaRPr lang="en-US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integrating aspects of gaming such as virtual worlds, competition, scoring, and challenge levels into the curricula and teaching tools such as the Cisco Aspire</a:t>
            </a:r>
            <a:r>
              <a:rPr lang="en-US" sz="1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game, students feel they are playing, not studying.</a:t>
            </a:r>
          </a:p>
          <a:p>
            <a:r>
              <a:rPr lang="en-US" sz="1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Entrepreneurial Skills </a:t>
            </a:r>
            <a:endParaRPr lang="en-US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Passport21 to Entrepreneurship exposes students to entrepreneurship opportunities in networking scenarios through a series of case studies and Cisco Packet Tracer activities that help students develop critical business and financial skills</a:t>
            </a:r>
          </a:p>
          <a:p>
            <a:r>
              <a:rPr lang="en-US" sz="1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Cisco NetSpace</a:t>
            </a:r>
            <a:endParaRPr lang="en-US" sz="10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online learning environment combines best-of-breed cloud-based applications for teaching, learning, and collaboration, to enable an interactive and engaging learning experience that aligns with the latest educational models, trends, and best practices.</a:t>
            </a:r>
          </a:p>
          <a:p>
            <a:endParaRPr lang="en-US" sz="1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48" name="Slide Number Placeholder 3"/>
          <p:cNvSpPr txBox="1">
            <a:spLocks noGrp="1"/>
          </p:cNvSpPr>
          <p:nvPr/>
        </p:nvSpPr>
        <p:spPr bwMode="auto">
          <a:xfrm>
            <a:off x="5800415" y="8680451"/>
            <a:ext cx="79513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7" tIns="0" rIns="18817" bIns="0" anchor="b"/>
          <a:lstStyle>
            <a:lvl1pPr defTabSz="903288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03288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3288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3288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3288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lnSpc>
                <a:spcPct val="100000"/>
              </a:lnSpc>
            </a:pPr>
            <a:fld id="{1E53296F-1D18-455F-AC82-D227445F76BB}" type="slidenum">
              <a:rPr lang="en-US" sz="800" i="0"/>
              <a:pPr algn="r">
                <a:lnSpc>
                  <a:spcPct val="100000"/>
                </a:lnSpc>
              </a:pPr>
              <a:t>7</a:t>
            </a:fld>
            <a:endParaRPr lang="en-US" sz="800" i="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1" dirty="0" smtClean="0"/>
              <a:t>Our curricula help prepare students for industry recognized certifications:</a:t>
            </a:r>
          </a:p>
          <a:p>
            <a:r>
              <a:rPr lang="en-GB" sz="1200" dirty="0" smtClean="0"/>
              <a:t>IT Essentials — </a:t>
            </a:r>
            <a:r>
              <a:rPr lang="en-GB" sz="1200" b="1" dirty="0" smtClean="0"/>
              <a:t>CompTIA A+</a:t>
            </a:r>
            <a:r>
              <a:rPr lang="en-GB" sz="1200" dirty="0" smtClean="0"/>
              <a:t> </a:t>
            </a:r>
            <a:r>
              <a:rPr lang="en-US" sz="1200" dirty="0" smtClean="0"/>
              <a:t>certification</a:t>
            </a:r>
            <a:endParaRPr lang="en-GB" sz="1200" dirty="0" smtClean="0"/>
          </a:p>
          <a:p>
            <a:r>
              <a:rPr lang="en-GB" sz="1200" dirty="0" smtClean="0"/>
              <a:t>CCNA Routing and Switching (first 2 courses) — </a:t>
            </a:r>
            <a:r>
              <a:rPr lang="en-GB" sz="1200" b="1" dirty="0" smtClean="0"/>
              <a:t>CCENT</a:t>
            </a:r>
            <a:r>
              <a:rPr lang="en-GB" sz="1200" dirty="0" smtClean="0"/>
              <a:t> </a:t>
            </a:r>
            <a:r>
              <a:rPr lang="en-US" sz="1200" dirty="0" smtClean="0"/>
              <a:t>certification</a:t>
            </a:r>
            <a:endParaRPr lang="en-GB" sz="1200" dirty="0" smtClean="0"/>
          </a:p>
          <a:p>
            <a:r>
              <a:rPr lang="en-GB" sz="1200" dirty="0" smtClean="0"/>
              <a:t>CCNA Routing and Switching (4 courses) — </a:t>
            </a:r>
            <a:r>
              <a:rPr lang="en-GB" sz="1200" b="1" dirty="0" smtClean="0"/>
              <a:t>CCNA</a:t>
            </a:r>
            <a:r>
              <a:rPr lang="en-GB" sz="1200" dirty="0" smtClean="0"/>
              <a:t> </a:t>
            </a:r>
            <a:r>
              <a:rPr lang="en-US" sz="1200" dirty="0" smtClean="0"/>
              <a:t>certification</a:t>
            </a:r>
            <a:endParaRPr lang="en-GB" sz="1200" dirty="0" smtClean="0"/>
          </a:p>
          <a:p>
            <a:r>
              <a:rPr lang="en-US" sz="1200" dirty="0" smtClean="0"/>
              <a:t>CCNA Security </a:t>
            </a:r>
            <a:r>
              <a:rPr lang="en-GB" sz="1200" dirty="0" smtClean="0"/>
              <a:t>— </a:t>
            </a:r>
            <a:r>
              <a:rPr lang="en-US" sz="1200" b="1" dirty="0" smtClean="0"/>
              <a:t>CCNA</a:t>
            </a:r>
            <a:r>
              <a:rPr lang="en-US" sz="1200" dirty="0" smtClean="0"/>
              <a:t> </a:t>
            </a:r>
            <a:r>
              <a:rPr lang="en-US" sz="1200" b="1" dirty="0" smtClean="0"/>
              <a:t>Security</a:t>
            </a:r>
            <a:r>
              <a:rPr lang="en-US" sz="1200" dirty="0" smtClean="0"/>
              <a:t> certification</a:t>
            </a:r>
          </a:p>
          <a:p>
            <a:r>
              <a:rPr lang="en-GB" sz="1200" dirty="0" smtClean="0"/>
              <a:t>CCNP (3 courses) — </a:t>
            </a:r>
            <a:r>
              <a:rPr lang="en-GB" sz="1200" b="1" dirty="0" smtClean="0"/>
              <a:t>CCNP</a:t>
            </a:r>
            <a:r>
              <a:rPr lang="en-GB" sz="1200" dirty="0" smtClean="0"/>
              <a:t> </a:t>
            </a:r>
            <a:r>
              <a:rPr lang="en-US" sz="1200" dirty="0" smtClean="0"/>
              <a:t>certification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724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Curricula</a:t>
            </a:r>
            <a:r>
              <a:rPr lang="en-US" baseline="0" dirty="0" smtClean="0"/>
              <a:t> and supporting instructor teaching resources are available online through Academy Connection (our learning management system), providing easy access and ensuring a consistent learning experience around the world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-128"/>
              </a:rPr>
              <a:t>The online courses encourage the sort of e-learning and interactivity that engages today’s students, and also lend themselves to cutting-edge pedagogical methods and tools such as simulations and individualized feedback.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8CFA3-B0C0-44F2-A11A-7362C25B628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802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Students complete hands-on labs and interactive</a:t>
            </a:r>
            <a:r>
              <a:rPr lang="en-US" baseline="0" dirty="0" smtClean="0"/>
              <a:t> </a:t>
            </a:r>
            <a:r>
              <a:rPr lang="en-US" dirty="0" smtClean="0"/>
              <a:t>learning activities to develop practical skills that will help them fill a growing need for networking professionals around the world.</a:t>
            </a:r>
            <a:endParaRPr lang="en-US" b="1" dirty="0" smtClean="0">
              <a:latin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8CFA3-B0C0-44F2-A11A-7362C25B628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802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6538" marR="0" indent="-236538" algn="l" defTabSz="914400" rtl="0" eaLnBrk="0" fontAlgn="base" latinLnBrk="0" hangingPunct="0">
              <a:lnSpc>
                <a:spcPct val="95000"/>
              </a:lnSpc>
              <a:spcBef>
                <a:spcPts val="1438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1400" kern="120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-128"/>
              </a:rPr>
              <a:t>Since its start in 1997 as a small-scale effort to help local schools get the best use from their networking equipment, the Networking Academy program</a:t>
            </a:r>
            <a:r>
              <a:rPr lang="en-US" sz="1400" kern="1200" baseline="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-128"/>
              </a:rPr>
              <a:t> has grown to more</a:t>
            </a:r>
            <a:r>
              <a:rPr lang="en-US" sz="1400" kern="120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-128"/>
              </a:rPr>
              <a:t> than 9,000 academies in 170 countries. </a:t>
            </a:r>
          </a:p>
          <a:p>
            <a:pPr marL="236538" marR="0" indent="-236538" algn="l" defTabSz="914400" rtl="0" eaLnBrk="0" fontAlgn="base" latinLnBrk="0" hangingPunct="0">
              <a:lnSpc>
                <a:spcPct val="95000"/>
              </a:lnSpc>
              <a:spcBef>
                <a:spcPts val="1438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1400" kern="120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-128"/>
              </a:rPr>
              <a:t>This year alone,</a:t>
            </a:r>
            <a:r>
              <a:rPr lang="en-US" sz="1400" kern="1200" baseline="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-128"/>
              </a:rPr>
              <a:t> 20,000 instructors are teaching </a:t>
            </a:r>
            <a:r>
              <a:rPr lang="en-US" sz="1400" kern="120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-128"/>
              </a:rPr>
              <a:t>1</a:t>
            </a:r>
            <a:r>
              <a:rPr lang="en-US" sz="1400" kern="1200" baseline="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-128"/>
              </a:rPr>
              <a:t> million students globally, </a:t>
            </a:r>
            <a:r>
              <a:rPr lang="en-US" sz="1400" kern="120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-128"/>
              </a:rPr>
              <a:t>and there have been over 5 million students enrolled globally since 1997. </a:t>
            </a:r>
          </a:p>
          <a:p>
            <a:pPr marL="236538" marR="0" indent="-236538" algn="l" defTabSz="914400" rtl="0" eaLnBrk="0" fontAlgn="base" latinLnBrk="0" hangingPunct="0">
              <a:lnSpc>
                <a:spcPct val="95000"/>
              </a:lnSpc>
              <a:spcBef>
                <a:spcPts val="1438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1400" kern="120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-128"/>
              </a:rPr>
              <a:t>Our</a:t>
            </a:r>
            <a:r>
              <a:rPr lang="en-US" sz="1400" kern="1200" baseline="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-128"/>
              </a:rPr>
              <a:t> state of the art online assessment system delivers 1 million online exams every month, and over 100 million exams have been taken to date.</a:t>
            </a:r>
          </a:p>
          <a:p>
            <a:pPr marL="236538" marR="0" indent="-236538" algn="l" defTabSz="914400" rtl="0" eaLnBrk="0" fontAlgn="base" latinLnBrk="0" hangingPunct="0">
              <a:lnSpc>
                <a:spcPct val="95000"/>
              </a:lnSpc>
              <a:spcBef>
                <a:spcPts val="1438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1400" kern="1200" baseline="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-128"/>
              </a:rPr>
              <a:t>Courses are available in multiple languages (varies by curriculum).</a:t>
            </a:r>
          </a:p>
          <a:p>
            <a:pPr marL="236538" marR="0" indent="-236538" algn="l" defTabSz="914400" rtl="0" eaLnBrk="0" fontAlgn="base" latinLnBrk="0" hangingPunct="0">
              <a:lnSpc>
                <a:spcPct val="95000"/>
              </a:lnSpc>
              <a:spcBef>
                <a:spcPts val="1438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1400" kern="120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-128"/>
              </a:rPr>
              <a:t>We have succeeded in scaling to this size, while still being able to give our offerings a local face and maintain control and quality, by taking advantage of networking technology. </a:t>
            </a:r>
          </a:p>
          <a:p>
            <a:pPr marL="236538" marR="0" lvl="1" indent="-236538" algn="l" defTabSz="914400" rtl="0" eaLnBrk="0" fontAlgn="base" latinLnBrk="0" hangingPunct="0">
              <a:lnSpc>
                <a:spcPct val="95000"/>
              </a:lnSpc>
              <a:spcBef>
                <a:spcPts val="1438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-128"/>
              </a:rPr>
              <a:t>Consistent yet flexible content is easily extended to diverse student populations, and instructors can adapt it to the local educational institution and community. </a:t>
            </a:r>
          </a:p>
          <a:p>
            <a:pPr marL="236538" marR="0" indent="-236538" algn="l" defTabSz="914400" rtl="0" eaLnBrk="0" fontAlgn="base" latinLnBrk="0" hangingPunct="0">
              <a:lnSpc>
                <a:spcPct val="95000"/>
              </a:lnSpc>
              <a:spcBef>
                <a:spcPts val="1438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1400" kern="120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-128"/>
              </a:rPr>
              <a:t>Network-based applications are a chief contributor to the program’s scalability: </a:t>
            </a:r>
          </a:p>
          <a:p>
            <a:pPr marL="574675" marR="0" lvl="1" indent="-236538" algn="l" defTabSz="914400" rtl="0" eaLnBrk="0" fontAlgn="base" latinLnBrk="0" hangingPunct="0">
              <a:lnSpc>
                <a:spcPct val="95000"/>
              </a:lnSpc>
              <a:spcBef>
                <a:spcPts val="1438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-128"/>
              </a:rPr>
              <a:t>Course adoption can occur more quickly. </a:t>
            </a:r>
          </a:p>
          <a:p>
            <a:pPr marL="574675" marR="0" lvl="1" indent="-236538" algn="l" defTabSz="914400" rtl="0" eaLnBrk="0" fontAlgn="base" latinLnBrk="0" hangingPunct="0">
              <a:lnSpc>
                <a:spcPct val="95000"/>
              </a:lnSpc>
              <a:spcBef>
                <a:spcPts val="1438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-128"/>
              </a:rPr>
              <a:t>Academies can be up and running in the time it takes to train instructors and obtain equipment. </a:t>
            </a:r>
          </a:p>
          <a:p>
            <a:pPr marL="574675" marR="0" lvl="1" indent="-236538" algn="l" defTabSz="914400" rtl="0" eaLnBrk="0" fontAlgn="base" latinLnBrk="0" hangingPunct="0">
              <a:lnSpc>
                <a:spcPct val="95000"/>
              </a:lnSpc>
              <a:spcBef>
                <a:spcPts val="1438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-128"/>
              </a:rPr>
              <a:t>Course content can be created, packaged for large audiences, and revised with greater speed and ease. </a:t>
            </a:r>
          </a:p>
          <a:p>
            <a:pPr marL="574675" marR="0" lvl="1" indent="-236538" algn="l" defTabSz="914400" rtl="0" eaLnBrk="0" fontAlgn="base" latinLnBrk="0" hangingPunct="0">
              <a:lnSpc>
                <a:spcPct val="95000"/>
              </a:lnSpc>
              <a:spcBef>
                <a:spcPts val="1438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-128"/>
              </a:rPr>
              <a:t>And colleagues in distant locations can collaborate without the need to travel.</a:t>
            </a:r>
          </a:p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438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lang="en-US" sz="1400" kern="1200" dirty="0" smtClean="0">
              <a:solidFill>
                <a:schemeClr val="tx1"/>
              </a:solidFill>
              <a:latin typeface="+mn-lt"/>
              <a:ea typeface="MS PGothic" pitchFamily="34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8CFA3-B0C0-44F2-A11A-7362C25B628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802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6383" y="4464066"/>
            <a:ext cx="3657600" cy="38472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5000"/>
              </a:lnSpc>
              <a:spcBef>
                <a:spcPct val="20000"/>
              </a:spcBef>
              <a:spcAft>
                <a:spcPts val="0"/>
              </a:spcAft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20000"/>
              </a:spcBef>
              <a:spcAft>
                <a:spcPts val="0"/>
              </a:spcAft>
              <a:buClr>
                <a:srgbClr val="92D050"/>
              </a:buClr>
              <a:buSzPct val="90000"/>
              <a:buFont typeface="Arial" pitchFamily="34" charset="0"/>
              <a:buNone/>
              <a:tabLst/>
              <a:defRPr/>
            </a:pPr>
            <a:r>
              <a:rPr lang="en-US" dirty="0" smtClean="0"/>
              <a:t>Speaker Name</a:t>
            </a:r>
          </a:p>
        </p:txBody>
      </p:sp>
      <p:sp>
        <p:nvSpPr>
          <p:cNvPr id="50" name="Title 1"/>
          <p:cNvSpPr>
            <a:spLocks noGrp="1"/>
          </p:cNvSpPr>
          <p:nvPr>
            <p:ph type="ctrTitle" hasCustomPrompt="1"/>
          </p:nvPr>
        </p:nvSpPr>
        <p:spPr>
          <a:xfrm>
            <a:off x="221393" y="1248229"/>
            <a:ext cx="8112125" cy="2907239"/>
          </a:xfrm>
        </p:spPr>
        <p:txBody>
          <a:bodyPr/>
          <a:lstStyle>
            <a:lvl1pPr algn="l" defTabSz="914400" rtl="0" eaLnBrk="1" latinLnBrk="0" hangingPunct="1">
              <a:lnSpc>
                <a:spcPts val="6200"/>
              </a:lnSpc>
              <a:spcBef>
                <a:spcPct val="0"/>
              </a:spcBef>
              <a:buNone/>
              <a:defRPr lang="en-US" sz="5400" b="0" kern="1200" dirty="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pic>
        <p:nvPicPr>
          <p:cNvPr id="44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2068" y="330200"/>
            <a:ext cx="2889136" cy="480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36383" y="4862154"/>
            <a:ext cx="3657600" cy="355482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Speaker 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36382" y="5231003"/>
            <a:ext cx="3657600" cy="297004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9713" y="1339745"/>
            <a:ext cx="4103687" cy="4965700"/>
          </a:xfrm>
        </p:spPr>
        <p:txBody>
          <a:bodyPr/>
          <a:lstStyle>
            <a:lvl1pPr>
              <a:lnSpc>
                <a:spcPct val="95000"/>
              </a:lnSpc>
              <a:spcBef>
                <a:spcPts val="1480"/>
              </a:spcBef>
              <a:defRPr sz="2200">
                <a:solidFill>
                  <a:srgbClr val="435153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600"/>
              </a:spcBef>
              <a:defRPr>
                <a:solidFill>
                  <a:srgbClr val="435153"/>
                </a:solidFill>
                <a:latin typeface="+mj-lt"/>
              </a:defRPr>
            </a:lvl2pPr>
            <a:lvl3pPr>
              <a:defRPr>
                <a:solidFill>
                  <a:srgbClr val="435153"/>
                </a:solidFill>
                <a:latin typeface="+mj-lt"/>
              </a:defRPr>
            </a:lvl3pPr>
            <a:lvl4pPr>
              <a:defRPr>
                <a:solidFill>
                  <a:srgbClr val="435153"/>
                </a:solidFill>
                <a:latin typeface="+mj-lt"/>
              </a:defRPr>
            </a:lvl4pPr>
            <a:lvl5pPr>
              <a:defRPr>
                <a:solidFill>
                  <a:srgbClr val="435153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29702" y="432215"/>
            <a:ext cx="8588861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4984231" y="1416140"/>
            <a:ext cx="3759720" cy="4599033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tx1">
                  <a:lumMod val="20000"/>
                  <a:lumOff val="80000"/>
                </a:schemeClr>
              </a:gs>
              <a:gs pos="47000">
                <a:schemeClr val="bg1"/>
              </a:gs>
              <a:gs pos="100000">
                <a:srgbClr val="EDDFF5"/>
              </a:gs>
            </a:gsLst>
            <a:lin ang="2700000" scaled="1"/>
            <a:tileRect/>
          </a:gradFill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5221224" y="1747683"/>
            <a:ext cx="3236976" cy="1900292"/>
          </a:xfrm>
        </p:spPr>
        <p:txBody>
          <a:bodyPr/>
          <a:lstStyle>
            <a:lvl1pPr marL="114300" indent="-114300">
              <a:buFontTx/>
              <a:buNone/>
              <a:defRPr sz="20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5310124" y="4876800"/>
            <a:ext cx="3044497" cy="326243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4990141" y="1335313"/>
            <a:ext cx="1" cy="4760687"/>
          </a:xfrm>
          <a:prstGeom prst="line">
            <a:avLst/>
          </a:prstGeom>
          <a:ln w="76200" cap="rnd">
            <a:gradFill>
              <a:gsLst>
                <a:gs pos="0">
                  <a:schemeClr val="tx1"/>
                </a:gs>
                <a:gs pos="50000">
                  <a:schemeClr val="accent4"/>
                </a:gs>
                <a:gs pos="100000">
                  <a:schemeClr val="tx2"/>
                </a:gs>
              </a:gsLst>
              <a:lin ang="12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3259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702" y="301752"/>
            <a:ext cx="4123944" cy="838200"/>
          </a:xfrm>
        </p:spPr>
        <p:txBody>
          <a:bodyPr vert="horz" lIns="82296" tIns="45720" rIns="82296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kumimoji="0" lang="en-US" sz="3600" b="0" i="0" u="none" strike="noStrike" kern="1200" cap="none" spc="0" normalizeH="0" baseline="0" dirty="0">
                <a:ln>
                  <a:noFill/>
                </a:ln>
                <a:gradFill flip="none" rotWithShape="1">
                  <a:gsLst>
                    <a:gs pos="16000">
                      <a:schemeClr val="tx2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Two Column</a:t>
            </a:r>
            <a:br>
              <a:rPr lang="en-US" dirty="0" smtClean="0"/>
            </a:br>
            <a:r>
              <a:rPr lang="en-US" dirty="0" smtClean="0"/>
              <a:t>Title Left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19455" y="1600200"/>
            <a:ext cx="4142232" cy="4526280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  <a:lvl2pPr marL="406400" indent="0">
              <a:buClr>
                <a:schemeClr val="accent5"/>
              </a:buClr>
              <a:buFontTx/>
              <a:buNone/>
              <a:tabLst/>
              <a:defRPr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 smtClean="0"/>
              <a:t>Body copy uses sentence capital letters only, size 20, left aligned</a:t>
            </a:r>
          </a:p>
          <a:p>
            <a:pPr lvl="1"/>
            <a:r>
              <a:rPr lang="en-US" dirty="0" smtClean="0"/>
              <a:t>Sub-bullets are size 18 </a:t>
            </a:r>
            <a:br>
              <a:rPr lang="en-US" dirty="0" smtClean="0"/>
            </a:br>
            <a:r>
              <a:rPr lang="en-US" dirty="0" smtClean="0"/>
              <a:t>and indented</a:t>
            </a:r>
          </a:p>
          <a:p>
            <a:pPr lvl="1"/>
            <a:r>
              <a:rPr lang="en-US" dirty="0" smtClean="0"/>
              <a:t>Hyperlink: www.cisco.com </a:t>
            </a:r>
          </a:p>
          <a:p>
            <a:pPr lvl="0"/>
            <a:r>
              <a:rPr lang="en-US" dirty="0" smtClean="0"/>
              <a:t>Use Cisco highlight color, bold, or both when emphasizing words, </a:t>
            </a:r>
            <a:br>
              <a:rPr lang="en-US" dirty="0" smtClean="0"/>
            </a:br>
            <a:r>
              <a:rPr lang="en-US" dirty="0" smtClean="0"/>
              <a:t>do not italicize; use yellow on the </a:t>
            </a:r>
            <a:br>
              <a:rPr lang="en-US" dirty="0" smtClean="0"/>
            </a:br>
            <a:r>
              <a:rPr lang="en-US" dirty="0" smtClean="0"/>
              <a:t>black template and red for the white template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4818888" y="1600200"/>
            <a:ext cx="4005072" cy="452628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406400" indent="0">
              <a:buClr>
                <a:schemeClr val="accent1">
                  <a:lumMod val="40000"/>
                  <a:lumOff val="60000"/>
                </a:schemeClr>
              </a:buClr>
              <a:buFont typeface="Arial" pitchFamily="34" charset="0"/>
              <a:buNone/>
              <a:defRPr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 smtClean="0"/>
              <a:t>Body copy uses sentence capital letters only, size 20, left aligned</a:t>
            </a:r>
          </a:p>
          <a:p>
            <a:pPr lvl="1"/>
            <a:r>
              <a:rPr lang="en-US" dirty="0" smtClean="0"/>
              <a:t>Sub-bullets are size 18 </a:t>
            </a:r>
            <a:br>
              <a:rPr lang="en-US" dirty="0" smtClean="0"/>
            </a:br>
            <a:r>
              <a:rPr lang="en-US" dirty="0" smtClean="0"/>
              <a:t>and indented</a:t>
            </a:r>
          </a:p>
          <a:p>
            <a:pPr lvl="1"/>
            <a:r>
              <a:rPr lang="en-US" dirty="0" smtClean="0"/>
              <a:t>Hyperlink: www.cisco.com </a:t>
            </a:r>
          </a:p>
          <a:p>
            <a:pPr lvl="0"/>
            <a:r>
              <a:rPr lang="en-US" dirty="0" smtClean="0"/>
              <a:t>Use Cisco highlight color, bold, or both when emphasizing words, do not italicize; use yellow on the black template and red for the white template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818887" y="301752"/>
            <a:ext cx="3951308" cy="8382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6000">
                      <a:schemeClr val="tx2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16000">
                      <a:schemeClr val="tx2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Two Column</a:t>
            </a:r>
            <a:b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16000">
                      <a:schemeClr val="tx2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</a:b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16000">
                      <a:schemeClr val="tx2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Title Right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16000">
                    <a:schemeClr val="tx2"/>
                  </a:gs>
                  <a:gs pos="100000">
                    <a:srgbClr val="28A7DF"/>
                  </a:gs>
                </a:gsLst>
                <a:lin ang="1800000" scaled="0"/>
                <a:tileRect/>
              </a:gra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486587" y="777667"/>
            <a:ext cx="0" cy="5287676"/>
          </a:xfrm>
          <a:prstGeom prst="line">
            <a:avLst/>
          </a:prstGeom>
          <a:ln w="76200" cap="rnd">
            <a:gradFill>
              <a:gsLst>
                <a:gs pos="0">
                  <a:schemeClr val="tx1"/>
                </a:gs>
                <a:gs pos="50000">
                  <a:schemeClr val="accent4"/>
                </a:gs>
                <a:gs pos="100000">
                  <a:schemeClr val="tx2"/>
                </a:gs>
              </a:gsLst>
              <a:lin ang="12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244475" y="1600200"/>
            <a:ext cx="2622550" cy="4391025"/>
          </a:xfrm>
        </p:spPr>
        <p:txBody>
          <a:bodyPr/>
          <a:lstStyle>
            <a:lvl1pPr algn="l" defTabSz="914400" rtl="0" eaLnBrk="1" latinLnBrk="0" hangingPunct="1">
              <a:lnSpc>
                <a:spcPct val="95000"/>
              </a:lnSpc>
              <a:defRPr lang="en-US" sz="2000" kern="1200" dirty="0" smtClean="0">
                <a:solidFill>
                  <a:srgbClr val="435153"/>
                </a:solidFill>
                <a:latin typeface="+mj-lt"/>
                <a:ea typeface="+mn-ea"/>
                <a:cs typeface="+mn-cs"/>
              </a:defRPr>
            </a:lvl1pPr>
            <a:lvl2pPr algn="l" defTabSz="914400" rtl="0" eaLnBrk="1" latinLnBrk="0" hangingPunct="1">
              <a:lnSpc>
                <a:spcPct val="95000"/>
              </a:lnSpc>
              <a:defRPr lang="en-US" sz="1600" kern="1200" dirty="0" smtClean="0">
                <a:solidFill>
                  <a:srgbClr val="435153"/>
                </a:solidFill>
                <a:latin typeface="+mj-lt"/>
                <a:ea typeface="+mn-ea"/>
                <a:cs typeface="Arial" pitchFamily="34" charset="0"/>
              </a:defRPr>
            </a:lvl2pPr>
            <a:lvl3pPr marL="569912" indent="0" algn="l" defTabSz="914400" rtl="0" eaLnBrk="1" latinLnBrk="0" hangingPunct="1">
              <a:lnSpc>
                <a:spcPct val="95000"/>
              </a:lnSpc>
              <a:defRPr lang="en-US" sz="1400" kern="1200" dirty="0" smtClean="0">
                <a:solidFill>
                  <a:srgbClr val="435153"/>
                </a:solidFill>
                <a:latin typeface="+mj-lt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lnSpc>
                <a:spcPct val="95000"/>
              </a:lnSpc>
              <a:defRPr lang="en-US" sz="1200" kern="1200" dirty="0" smtClean="0">
                <a:solidFill>
                  <a:srgbClr val="435153"/>
                </a:solidFill>
                <a:latin typeface="+mj-lt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lnSpc>
                <a:spcPct val="95000"/>
              </a:lnSpc>
              <a:defRPr lang="en-US" sz="1200" kern="1200" dirty="0">
                <a:solidFill>
                  <a:srgbClr val="435153"/>
                </a:solidFill>
                <a:latin typeface="+mj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3292474" y="1600200"/>
            <a:ext cx="2593975" cy="4362450"/>
          </a:xfrm>
        </p:spPr>
        <p:txBody>
          <a:bodyPr/>
          <a:lstStyle>
            <a:lvl1pPr algn="l" defTabSz="914400" rtl="0" eaLnBrk="1" latinLnBrk="0" hangingPunct="1">
              <a:lnSpc>
                <a:spcPct val="95000"/>
              </a:lnSpc>
              <a:defRPr lang="en-US" sz="2000" kern="1200" dirty="0" smtClean="0">
                <a:solidFill>
                  <a:srgbClr val="435153"/>
                </a:solidFill>
                <a:latin typeface="+mj-lt"/>
                <a:ea typeface="+mn-ea"/>
                <a:cs typeface="+mn-cs"/>
              </a:defRPr>
            </a:lvl1pPr>
            <a:lvl2pPr algn="l" defTabSz="914400" rtl="0" eaLnBrk="1" latinLnBrk="0" hangingPunct="1">
              <a:lnSpc>
                <a:spcPct val="95000"/>
              </a:lnSpc>
              <a:defRPr lang="en-US" sz="1600" kern="1200" dirty="0" smtClean="0">
                <a:solidFill>
                  <a:srgbClr val="435153"/>
                </a:solidFill>
                <a:latin typeface="+mj-lt"/>
                <a:ea typeface="+mn-ea"/>
                <a:cs typeface="Arial" pitchFamily="34" charset="0"/>
              </a:defRPr>
            </a:lvl2pPr>
            <a:lvl3pPr marL="569912" indent="0" algn="l" defTabSz="914400" rtl="0" eaLnBrk="1" latinLnBrk="0" hangingPunct="1">
              <a:lnSpc>
                <a:spcPct val="95000"/>
              </a:lnSpc>
              <a:defRPr lang="en-US" sz="1400" kern="1200" dirty="0" smtClean="0">
                <a:solidFill>
                  <a:srgbClr val="435153"/>
                </a:solidFill>
                <a:latin typeface="+mj-lt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lnSpc>
                <a:spcPct val="95000"/>
              </a:lnSpc>
              <a:defRPr lang="en-US" sz="1200" kern="1200" dirty="0" smtClean="0">
                <a:solidFill>
                  <a:srgbClr val="435153"/>
                </a:solidFill>
                <a:latin typeface="+mj-lt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lnSpc>
                <a:spcPct val="95000"/>
              </a:lnSpc>
              <a:defRPr lang="en-US" sz="1200" kern="1200" dirty="0">
                <a:solidFill>
                  <a:srgbClr val="435153"/>
                </a:solidFill>
                <a:latin typeface="+mj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6300788" y="1600200"/>
            <a:ext cx="2633662" cy="4333875"/>
          </a:xfrm>
        </p:spPr>
        <p:txBody>
          <a:bodyPr/>
          <a:lstStyle>
            <a:lvl1pPr algn="l" defTabSz="914400" rtl="0" eaLnBrk="1" latinLnBrk="0" hangingPunct="1">
              <a:lnSpc>
                <a:spcPct val="95000"/>
              </a:lnSpc>
              <a:defRPr lang="en-US" sz="2000" kern="1200" dirty="0" smtClean="0">
                <a:solidFill>
                  <a:srgbClr val="435153"/>
                </a:solidFill>
                <a:latin typeface="+mj-lt"/>
                <a:ea typeface="+mn-ea"/>
                <a:cs typeface="+mn-cs"/>
              </a:defRPr>
            </a:lvl1pPr>
            <a:lvl2pPr algn="l" defTabSz="914400" rtl="0" eaLnBrk="1" latinLnBrk="0" hangingPunct="1">
              <a:lnSpc>
                <a:spcPct val="95000"/>
              </a:lnSpc>
              <a:defRPr lang="en-US" sz="1600" kern="1200" dirty="0" smtClean="0">
                <a:solidFill>
                  <a:srgbClr val="435153"/>
                </a:solidFill>
                <a:latin typeface="+mj-lt"/>
                <a:ea typeface="+mn-ea"/>
                <a:cs typeface="Arial" pitchFamily="34" charset="0"/>
              </a:defRPr>
            </a:lvl2pPr>
            <a:lvl3pPr marL="569912" indent="0" algn="l" defTabSz="914400" rtl="0" eaLnBrk="1" latinLnBrk="0" hangingPunct="1">
              <a:lnSpc>
                <a:spcPct val="95000"/>
              </a:lnSpc>
              <a:defRPr lang="en-US" sz="1400" kern="1200" dirty="0" smtClean="0">
                <a:solidFill>
                  <a:srgbClr val="435153"/>
                </a:solidFill>
                <a:latin typeface="+mj-lt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lnSpc>
                <a:spcPct val="95000"/>
              </a:lnSpc>
              <a:defRPr lang="en-US" sz="1200" kern="1200" dirty="0" smtClean="0">
                <a:solidFill>
                  <a:srgbClr val="435153"/>
                </a:solidFill>
                <a:latin typeface="+mj-lt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lnSpc>
                <a:spcPct val="95000"/>
              </a:lnSpc>
              <a:defRPr lang="en-US" sz="1200" kern="1200" dirty="0">
                <a:solidFill>
                  <a:srgbClr val="435153"/>
                </a:solidFill>
                <a:latin typeface="+mj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Text Placeholder 20"/>
          <p:cNvSpPr>
            <a:spLocks noGrp="1" noChangeAspect="1"/>
          </p:cNvSpPr>
          <p:nvPr>
            <p:ph type="body" sz="quarter" idx="17"/>
          </p:nvPr>
        </p:nvSpPr>
        <p:spPr>
          <a:xfrm>
            <a:off x="219456" y="52399"/>
            <a:ext cx="2670048" cy="1200329"/>
          </a:xfrm>
        </p:spPr>
        <p:txBody>
          <a:bodyPr anchor="b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000" b="0" i="0" u="none" strike="noStrike" kern="1200" cap="none" spc="0" normalizeH="0" baseline="0" dirty="0" smtClean="0">
                <a:ln>
                  <a:noFill/>
                </a:ln>
                <a:gradFill flip="none" rotWithShape="1">
                  <a:gsLst>
                    <a:gs pos="16000">
                      <a:schemeClr val="tx2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3255264" y="52399"/>
            <a:ext cx="2670048" cy="1200329"/>
          </a:xfrm>
        </p:spPr>
        <p:txBody>
          <a:bodyPr anchor="b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000" b="0" i="0" u="none" strike="noStrike" kern="1200" cap="none" spc="0" normalizeH="0" baseline="0" dirty="0" smtClean="0">
                <a:ln>
                  <a:noFill/>
                </a:ln>
                <a:gradFill flip="none" rotWithShape="1">
                  <a:gsLst>
                    <a:gs pos="16000">
                      <a:schemeClr val="tx2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24" name="Text Placeholder 20"/>
          <p:cNvSpPr>
            <a:spLocks noGrp="1" noChangeAspect="1"/>
          </p:cNvSpPr>
          <p:nvPr>
            <p:ph type="body" sz="quarter" idx="19"/>
          </p:nvPr>
        </p:nvSpPr>
        <p:spPr>
          <a:xfrm>
            <a:off x="6273302" y="52399"/>
            <a:ext cx="2670048" cy="1200329"/>
          </a:xfrm>
        </p:spPr>
        <p:txBody>
          <a:bodyPr anchor="b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000" b="0" i="0" u="none" strike="noStrike" kern="1200" cap="none" spc="0" normalizeH="0" baseline="0" dirty="0" smtClean="0">
                <a:ln>
                  <a:noFill/>
                </a:ln>
                <a:gradFill flip="none" rotWithShape="1">
                  <a:gsLst>
                    <a:gs pos="16000">
                      <a:schemeClr val="tx2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082817" y="777667"/>
            <a:ext cx="0" cy="5287676"/>
          </a:xfrm>
          <a:prstGeom prst="line">
            <a:avLst/>
          </a:prstGeom>
          <a:ln w="76200" cap="rnd">
            <a:gradFill>
              <a:gsLst>
                <a:gs pos="0">
                  <a:schemeClr val="tx1"/>
                </a:gs>
                <a:gs pos="50000">
                  <a:schemeClr val="accent4"/>
                </a:gs>
                <a:gs pos="100000">
                  <a:schemeClr val="tx2"/>
                </a:gs>
              </a:gsLst>
              <a:lin ang="12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6083084" y="777667"/>
            <a:ext cx="0" cy="5287676"/>
          </a:xfrm>
          <a:prstGeom prst="line">
            <a:avLst/>
          </a:prstGeom>
          <a:ln w="76200" cap="rnd">
            <a:gradFill>
              <a:gsLst>
                <a:gs pos="0">
                  <a:schemeClr val="tx1"/>
                </a:gs>
                <a:gs pos="50000">
                  <a:schemeClr val="accent4"/>
                </a:gs>
                <a:gs pos="100000">
                  <a:schemeClr val="tx2"/>
                </a:gs>
              </a:gsLst>
              <a:lin ang="12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>
            <a:spLocks noGrp="1"/>
          </p:cNvSpPr>
          <p:nvPr>
            <p:ph type="title" hasCustomPrompt="1"/>
          </p:nvPr>
        </p:nvSpPr>
        <p:spPr>
          <a:xfrm>
            <a:off x="246972" y="439710"/>
            <a:ext cx="8567244" cy="838200"/>
          </a:xfr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kumimoji="0" lang="en-US" sz="3600" b="0" i="0" u="none" strike="noStrike" kern="1200" cap="none" spc="0" normalizeH="0" baseline="0" dirty="0">
                <a:ln>
                  <a:noFill/>
                </a:ln>
                <a:gradFill flip="none" rotWithShape="1">
                  <a:gsLst>
                    <a:gs pos="16000">
                      <a:schemeClr val="tx2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36" name="Chart Placeholder 35"/>
          <p:cNvSpPr>
            <a:spLocks noGrp="1"/>
          </p:cNvSpPr>
          <p:nvPr>
            <p:ph type="chart" sz="quarter" idx="10"/>
          </p:nvPr>
        </p:nvSpPr>
        <p:spPr>
          <a:xfrm>
            <a:off x="359764" y="1476375"/>
            <a:ext cx="8439461" cy="4305300"/>
          </a:xfrm>
        </p:spPr>
        <p:txBody>
          <a:bodyPr anchor="ctr" anchorCtr="1"/>
          <a:lstStyle>
            <a:lvl1pPr>
              <a:buNone/>
              <a:defRPr>
                <a:latin typeface="+mj-lt"/>
              </a:defRPr>
            </a:lvl1pPr>
          </a:lstStyle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9466" y="6062114"/>
            <a:ext cx="7461250" cy="276999"/>
          </a:xfrm>
        </p:spPr>
        <p:txBody>
          <a:bodyPr wrap="square" anchor="b" anchorCtr="0">
            <a:spAutoFit/>
          </a:bodyPr>
          <a:lstStyle>
            <a:lvl1pPr algn="l" defTabSz="804863">
              <a:lnSpc>
                <a:spcPct val="100000"/>
              </a:lnSpc>
              <a:spcBef>
                <a:spcPct val="50000"/>
              </a:spcBef>
              <a:buNone/>
              <a:defRPr sz="1200">
                <a:solidFill>
                  <a:srgbClr val="435153"/>
                </a:solidFill>
                <a:latin typeface="+mj-lt"/>
              </a:defRPr>
            </a:lvl1pPr>
            <a:lvl2pPr>
              <a:buFont typeface="Arial" pitchFamily="34" charset="0"/>
              <a:buNone/>
              <a:defRPr sz="1400"/>
            </a:lvl2pPr>
            <a:lvl3pPr>
              <a:buFont typeface="Arial" pitchFamily="34" charset="0"/>
              <a:buNone/>
              <a:defRPr sz="1400"/>
            </a:lvl3pPr>
            <a:lvl4pPr>
              <a:buFont typeface="Arial" pitchFamily="34" charset="0"/>
              <a:buNone/>
              <a:defRPr sz="1400"/>
            </a:lvl4pPr>
            <a:lvl5pPr>
              <a:buFont typeface="Arial" pitchFamily="34" charset="0"/>
              <a:buNone/>
              <a:defRPr sz="1400"/>
            </a:lvl5pPr>
          </a:lstStyle>
          <a:p>
            <a:pPr lvl="0"/>
            <a:r>
              <a:rPr lang="en-US" dirty="0" smtClean="0"/>
              <a:t>Source: Placeholder for Notes Is 12 Points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702" y="5430244"/>
            <a:ext cx="8558698" cy="838200"/>
          </a:xfrm>
        </p:spPr>
        <p:txBody>
          <a:bodyPr vert="horz" lIns="82296" tIns="45720" rIns="82296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kumimoji="0" lang="en-US" sz="3600" b="0" i="0" u="none" strike="noStrike" kern="1200" cap="none" spc="0" normalizeH="0" baseline="0" dirty="0">
                <a:ln>
                  <a:noFill/>
                </a:ln>
                <a:gradFill flip="none" rotWithShape="1">
                  <a:gsLst>
                    <a:gs pos="16000">
                      <a:schemeClr val="tx2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46888" y="1600200"/>
            <a:ext cx="4005072" cy="3749040"/>
          </a:xfrm>
        </p:spPr>
        <p:txBody>
          <a:bodyPr anchor="ctr" anchorCtr="0">
            <a:normAutofit/>
          </a:bodyPr>
          <a:lstStyle>
            <a:lvl1pPr marL="0" indent="0">
              <a:buFontTx/>
              <a:buNone/>
              <a:defRPr sz="2400" baseline="0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Simple text goes here and can wrap to accommodate more lines of information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4873752" y="1947672"/>
            <a:ext cx="3429000" cy="2990088"/>
          </a:xfrm>
        </p:spPr>
        <p:txBody>
          <a:bodyPr anchor="ctr" anchorCtr="1"/>
          <a:lstStyle>
            <a:lvl1pPr algn="ctr">
              <a:buFontTx/>
              <a:buNone/>
              <a:defRPr>
                <a:latin typeface="+mj-lt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ottom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702" y="5430244"/>
            <a:ext cx="8558698" cy="838200"/>
          </a:xfrm>
        </p:spPr>
        <p:txBody>
          <a:bodyPr vert="horz" lIns="82296" tIns="45720" rIns="82296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kumimoji="0" lang="en-US" sz="3600" b="0" i="0" u="none" strike="noStrike" kern="1200" cap="none" spc="0" normalizeH="0" baseline="0" dirty="0">
                <a:ln>
                  <a:noFill/>
                </a:ln>
                <a:gradFill flip="none" rotWithShape="1">
                  <a:gsLst>
                    <a:gs pos="16000">
                      <a:schemeClr val="tx2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3776" y="5852160"/>
            <a:ext cx="8112126" cy="384175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rgbClr val="493B93"/>
                </a:solidFill>
                <a:latin typeface="+mj-lt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dirty="0" smtClean="0"/>
              <a:t>Presenter Name and Title Go Here</a:t>
            </a:r>
            <a:endParaRPr lang="en-US" dirty="0"/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white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9456" y="649224"/>
            <a:ext cx="8112125" cy="4480560"/>
          </a:xfrm>
        </p:spPr>
        <p:txBody>
          <a:bodyPr/>
          <a:lstStyle>
            <a:lvl1pPr marL="236538" indent="-236538" algn="l" defTabSz="914400" rtl="0" eaLnBrk="1" latinLnBrk="0" hangingPunct="1">
              <a:lnSpc>
                <a:spcPts val="5200"/>
              </a:lnSpc>
              <a:spcBef>
                <a:spcPct val="20000"/>
              </a:spcBef>
              <a:buClr>
                <a:schemeClr val="tx1"/>
              </a:buClr>
              <a:buFont typeface="Arial" pitchFamily="34" charset="0"/>
              <a:buNone/>
              <a:defRPr kumimoji="0" lang="en-US" sz="5400" b="0" i="0" u="none" strike="noStrike" kern="1200" cap="none" spc="0" normalizeH="0" baseline="0" dirty="0">
                <a:ln>
                  <a:noFill/>
                </a:ln>
                <a:gradFill flip="none" rotWithShape="1">
                  <a:gsLst>
                    <a:gs pos="16000">
                      <a:srgbClr val="6B308D">
                        <a:lumMod val="80000"/>
                        <a:lumOff val="20000"/>
                      </a:srgbClr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“Format large quotes using this slide layout. Be sure to cite your source below.”</a:t>
            </a:r>
            <a:endParaRPr lang="en-US" dirty="0"/>
          </a:p>
        </p:txBody>
      </p:sp>
      <p:sp>
        <p:nvSpPr>
          <p:cNvPr id="49" name="Rectangle 3"/>
          <p:cNvSpPr>
            <a:spLocks noChangeArrowheads="1"/>
          </p:cNvSpPr>
          <p:nvPr/>
        </p:nvSpPr>
        <p:spPr bwMode="hidden">
          <a:xfrm>
            <a:off x="0" y="0"/>
            <a:ext cx="9144000" cy="177800"/>
          </a:xfrm>
          <a:prstGeom prst="rect">
            <a:avLst/>
          </a:prstGeom>
          <a:solidFill>
            <a:srgbClr val="FFFFFF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+mj-lt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7744" y="484632"/>
            <a:ext cx="8755128" cy="4372131"/>
          </a:xfrm>
        </p:spPr>
        <p:txBody>
          <a:bodyPr anchor="b" anchorCtr="0"/>
          <a:lstStyle>
            <a:lvl1pPr marL="228600" indent="-228600">
              <a:buFont typeface="Arial" pitchFamily="34" charset="0"/>
              <a:buChar char="“"/>
              <a:defRPr sz="6000" spc="-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Format large quotes using this slide layout. Be sure to cite your source below.”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0248" y="5358903"/>
            <a:ext cx="8574685" cy="61436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</a:pPr>
            <a:r>
              <a:rPr lang="en-US" dirty="0" smtClean="0"/>
              <a:t>Source</a:t>
            </a:r>
            <a:endParaRPr lang="en-US" dirty="0"/>
          </a:p>
        </p:txBody>
      </p:sp>
      <p:sp>
        <p:nvSpPr>
          <p:cNvPr id="22" name="Rectangle 7"/>
          <p:cNvSpPr>
            <a:spLocks noChangeArrowheads="1"/>
          </p:cNvSpPr>
          <p:nvPr userDrawn="1"/>
        </p:nvSpPr>
        <p:spPr bwMode="ltGray">
          <a:xfrm>
            <a:off x="8639981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600">
                <a:solidFill>
                  <a:schemeClr val="bg1"/>
                </a:solidFill>
                <a:latin typeface="+mj-lt"/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6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29702" y="1918741"/>
            <a:ext cx="4117446" cy="3020518"/>
          </a:xfrm>
        </p:spPr>
        <p:txBody>
          <a:bodyPr vert="horz" lIns="82296" tIns="45720" rIns="82296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kumimoji="0" lang="en-US" sz="5400" b="0" i="0" u="none" strike="noStrike" kern="1200" cap="none" spc="0" normalizeH="0" baseline="0" dirty="0">
                <a:ln>
                  <a:noFill/>
                </a:ln>
                <a:gradFill flip="none" rotWithShape="1">
                  <a:gsLst>
                    <a:gs pos="16000">
                      <a:srgbClr val="6B308D">
                        <a:lumMod val="80000"/>
                        <a:lumOff val="20000"/>
                      </a:srgbClr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Telling Shared Experiences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19" y="777667"/>
            <a:ext cx="3895344" cy="5287676"/>
          </a:xfrm>
        </p:spPr>
        <p:txBody>
          <a:bodyPr anchor="ctr" anchorCtr="0">
            <a:normAutofit/>
          </a:bodyPr>
          <a:lstStyle>
            <a:lvl1pPr marL="0" indent="0">
              <a:buFontTx/>
              <a:buNone/>
              <a:defRPr lang="en-US" sz="2000" kern="1200" dirty="0">
                <a:solidFill>
                  <a:srgbClr val="493B93"/>
                </a:solidFill>
                <a:latin typeface="+mj-lt"/>
                <a:ea typeface="+mn-ea"/>
                <a:cs typeface="+mn-cs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marL="0" lv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Clr>
                <a:srgbClr val="435153"/>
              </a:buClr>
              <a:buFont typeface="Arial" pitchFamily="34" charset="0"/>
              <a:buNone/>
            </a:pPr>
            <a:r>
              <a:rPr lang="en-US" dirty="0" smtClean="0"/>
              <a:t>Tell your story here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486587" y="777667"/>
            <a:ext cx="0" cy="5287676"/>
          </a:xfrm>
          <a:prstGeom prst="line">
            <a:avLst/>
          </a:prstGeom>
          <a:ln w="76200" cap="rnd">
            <a:gradFill>
              <a:gsLst>
                <a:gs pos="0">
                  <a:schemeClr val="tx1"/>
                </a:gs>
                <a:gs pos="50000">
                  <a:schemeClr val="accent4"/>
                </a:gs>
                <a:gs pos="100000">
                  <a:schemeClr val="tx2"/>
                </a:gs>
              </a:gsLst>
              <a:lin ang="12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1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1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6382" y="4464066"/>
            <a:ext cx="3657600" cy="384721"/>
          </a:xfrm>
        </p:spPr>
        <p:txBody>
          <a:bodyPr>
            <a:spAutoFit/>
          </a:bodyPr>
          <a:lstStyle>
            <a:lvl1pPr marL="0" marR="0" indent="0" algn="l" defTabSz="914400" rtl="0" eaLnBrk="1" fontAlgn="auto" latinLnBrk="0" hangingPunct="1">
              <a:lnSpc>
                <a:spcPct val="95000"/>
              </a:lnSpc>
              <a:spcBef>
                <a:spcPct val="20000"/>
              </a:spcBef>
              <a:spcAft>
                <a:spcPts val="0"/>
              </a:spcAft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20000"/>
              </a:spcBef>
              <a:spcAft>
                <a:spcPts val="0"/>
              </a:spcAft>
              <a:buClr>
                <a:srgbClr val="92D050"/>
              </a:buClr>
              <a:buSzPct val="90000"/>
              <a:buFont typeface="Arial" pitchFamily="34" charset="0"/>
              <a:buNone/>
              <a:tabLst/>
              <a:defRPr/>
            </a:pPr>
            <a:r>
              <a:rPr lang="en-US" dirty="0" smtClean="0"/>
              <a:t>Speaker Name</a:t>
            </a:r>
          </a:p>
        </p:txBody>
      </p:sp>
      <p:sp>
        <p:nvSpPr>
          <p:cNvPr id="50" name="Title 1"/>
          <p:cNvSpPr>
            <a:spLocks noGrp="1"/>
          </p:cNvSpPr>
          <p:nvPr>
            <p:ph type="ctrTitle" hasCustomPrompt="1"/>
          </p:nvPr>
        </p:nvSpPr>
        <p:spPr>
          <a:xfrm>
            <a:off x="221393" y="1248229"/>
            <a:ext cx="8112125" cy="2907239"/>
          </a:xfrm>
        </p:spPr>
        <p:txBody>
          <a:bodyPr/>
          <a:lstStyle>
            <a:lvl1pPr algn="l" defTabSz="914400" rtl="0" eaLnBrk="1" latinLnBrk="0" hangingPunct="1">
              <a:lnSpc>
                <a:spcPts val="6200"/>
              </a:lnSpc>
              <a:spcBef>
                <a:spcPct val="0"/>
              </a:spcBef>
              <a:buNone/>
              <a:defRPr lang="en-US" sz="5400" b="0" kern="1200" dirty="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pic>
        <p:nvPicPr>
          <p:cNvPr id="44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2068" y="330200"/>
            <a:ext cx="2889136" cy="480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36383" y="4862154"/>
            <a:ext cx="3657600" cy="355482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Speaker Title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36382" y="5231003"/>
            <a:ext cx="3657600" cy="297004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47723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6383" y="4279392"/>
            <a:ext cx="4684867" cy="384175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rgbClr val="493B93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</a:pPr>
            <a:r>
              <a:rPr lang="en-US" dirty="0" smtClean="0"/>
              <a:t>Presenter Name and Title Go Here</a:t>
            </a:r>
            <a:endParaRPr lang="en-US" dirty="0"/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white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08693" y="3282696"/>
            <a:ext cx="4712557" cy="1022350"/>
          </a:xfrm>
        </p:spPr>
        <p:txBody>
          <a:bodyPr vert="horz" lIns="82296" tIns="45720" rIns="82296" bIns="4572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000" b="0" kern="1200" spc="0" dirty="0">
                <a:gradFill flip="none" rotWithShape="1">
                  <a:gsLst>
                    <a:gs pos="16000">
                      <a:srgbClr val="6B308D">
                        <a:lumMod val="80000"/>
                        <a:lumOff val="20000"/>
                      </a:srgbClr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  <a:latin typeface="+mj-lt"/>
                <a:ea typeface="+mj-ea"/>
                <a:cs typeface="Arial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</a:pPr>
            <a:r>
              <a:rPr lang="en-US" dirty="0" smtClean="0"/>
              <a:t>Demo Title</a:t>
            </a:r>
            <a:endParaRPr lang="en-US" dirty="0"/>
          </a:p>
        </p:txBody>
      </p:sp>
      <p:sp>
        <p:nvSpPr>
          <p:cNvPr id="49" name="Rectangle 3"/>
          <p:cNvSpPr>
            <a:spLocks noChangeArrowheads="1"/>
          </p:cNvSpPr>
          <p:nvPr/>
        </p:nvSpPr>
        <p:spPr bwMode="hidden">
          <a:xfrm>
            <a:off x="0" y="0"/>
            <a:ext cx="9144000" cy="177800"/>
          </a:xfrm>
          <a:prstGeom prst="rect">
            <a:avLst/>
          </a:prstGeom>
          <a:solidFill>
            <a:srgbClr val="FFFFFF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+mj-lt"/>
            </a:endParaRP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 hasCustomPrompt="1"/>
          </p:nvPr>
        </p:nvSpPr>
        <p:spPr>
          <a:xfrm>
            <a:off x="5540375" y="1917700"/>
            <a:ext cx="2676525" cy="2889250"/>
          </a:xfrm>
        </p:spPr>
        <p:txBody>
          <a:bodyPr anchor="ctr" anchorCtr="1"/>
          <a:lstStyle>
            <a:lvl1pPr algn="ctr">
              <a:buFontTx/>
              <a:buNone/>
              <a:defRPr>
                <a:latin typeface="+mj-lt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891875" y="795528"/>
            <a:ext cx="5349240" cy="400507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1891874" y="4794352"/>
            <a:ext cx="5347552" cy="9963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1900238" y="795528"/>
            <a:ext cx="5329238" cy="4005072"/>
          </a:xfrm>
          <a:solidFill>
            <a:schemeClr val="bg1">
              <a:alpha val="30000"/>
            </a:schemeClr>
          </a:solidFill>
          <a:ln>
            <a:solidFill>
              <a:srgbClr val="FFFFFF"/>
            </a:solidFill>
          </a:ln>
        </p:spPr>
        <p:txBody>
          <a:bodyPr anchor="ctr" anchorCtr="0"/>
          <a:lstStyle>
            <a:lvl1pPr algn="ctr">
              <a:buFontTx/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065871" y="4873438"/>
            <a:ext cx="5074070" cy="838200"/>
          </a:xfrm>
        </p:spPr>
        <p:txBody>
          <a:bodyPr anchor="ctr"/>
          <a:lstStyle>
            <a:lvl1pPr>
              <a:defRPr sz="26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ltGray">
          <a:xfrm>
            <a:off x="7762659" y="6584513"/>
            <a:ext cx="812991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r>
              <a:rPr lang="en-US" sz="600" dirty="0">
                <a:solidFill>
                  <a:schemeClr val="bg1"/>
                </a:solidFill>
                <a:latin typeface="+mj-lt"/>
              </a:rPr>
              <a:t>Cisco Confidential</a:t>
            </a:r>
          </a:p>
        </p:txBody>
      </p:sp>
      <p:sp>
        <p:nvSpPr>
          <p:cNvPr id="9" name="Rectangle 5"/>
          <p:cNvSpPr>
            <a:spLocks noChangeArrowheads="1"/>
          </p:cNvSpPr>
          <p:nvPr userDrawn="1"/>
        </p:nvSpPr>
        <p:spPr bwMode="ltGray">
          <a:xfrm>
            <a:off x="7762659" y="6584513"/>
            <a:ext cx="812991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r>
              <a:rPr lang="en-US" sz="600" dirty="0">
                <a:solidFill>
                  <a:schemeClr val="bg1"/>
                </a:solidFill>
                <a:latin typeface="+mj-lt"/>
              </a:rPr>
              <a:t>Cisco Confidential</a:t>
            </a: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251373" y="6586246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algn="l" defTabSz="814388">
              <a:lnSpc>
                <a:spcPct val="100000"/>
              </a:lnSpc>
            </a:pPr>
            <a:r>
              <a:rPr lang="en-US" sz="600" dirty="0" smtClean="0">
                <a:solidFill>
                  <a:srgbClr val="FFFFFF"/>
                </a:solidFill>
                <a:latin typeface="+mj-lt"/>
              </a:rPr>
              <a:t>© 2013 Cisco and/or its affiliates. All rights reserved.</a:t>
            </a:r>
            <a:endParaRPr lang="en-US" sz="6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ltGray">
          <a:xfrm>
            <a:off x="8639981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600">
                <a:solidFill>
                  <a:schemeClr val="bg1"/>
                </a:solidFill>
                <a:latin typeface="+mj-lt"/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6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38328" y="310896"/>
            <a:ext cx="3273552" cy="245973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338328" y="310896"/>
            <a:ext cx="3273552" cy="2459736"/>
          </a:xfrm>
          <a:solidFill>
            <a:schemeClr val="bg1">
              <a:alpha val="30000"/>
            </a:schemeClr>
          </a:solidFill>
          <a:ln>
            <a:solidFill>
              <a:srgbClr val="FFFFFF"/>
            </a:solidFill>
          </a:ln>
          <a:effectLst>
            <a:outerShdw blurRad="114300" dist="38100" dir="5400000" algn="ctr" rotWithShape="0">
              <a:srgbClr val="000000">
                <a:alpha val="80000"/>
              </a:srgbClr>
            </a:outerShdw>
          </a:effectLst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229703" y="3429000"/>
            <a:ext cx="7009298" cy="1421928"/>
          </a:xfrm>
        </p:spPr>
        <p:txBody>
          <a:bodyPr anchor="t">
            <a:spAutoFit/>
          </a:bodyPr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Large photo </a:t>
            </a:r>
            <a:br>
              <a:rPr lang="en-US" dirty="0" smtClean="0"/>
            </a:br>
            <a:r>
              <a:rPr lang="en-US" dirty="0" smtClean="0"/>
              <a:t>caption here.</a:t>
            </a: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ltGray">
          <a:xfrm>
            <a:off x="7762659" y="6584513"/>
            <a:ext cx="812991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r>
              <a:rPr lang="en-US" sz="600" dirty="0">
                <a:solidFill>
                  <a:schemeClr val="bg1"/>
                </a:solidFill>
                <a:latin typeface="+mj-lt"/>
              </a:rPr>
              <a:t>Cisco Confidential</a:t>
            </a:r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ltGray">
          <a:xfrm>
            <a:off x="7762659" y="6584513"/>
            <a:ext cx="812991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r>
              <a:rPr lang="en-US" sz="600" dirty="0">
                <a:solidFill>
                  <a:schemeClr val="bg1"/>
                </a:solidFill>
                <a:latin typeface="+mj-lt"/>
              </a:rPr>
              <a:t>Cisco Confidential</a:t>
            </a: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251373" y="6586246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algn="l" defTabSz="814388">
              <a:lnSpc>
                <a:spcPct val="100000"/>
              </a:lnSpc>
            </a:pPr>
            <a:r>
              <a:rPr lang="en-US" sz="600" dirty="0" smtClean="0">
                <a:solidFill>
                  <a:srgbClr val="FFFFFF"/>
                </a:solidFill>
                <a:latin typeface="+mj-lt"/>
              </a:rPr>
              <a:t>© 2013 Cisco and/or its affiliates. All rights reserved.</a:t>
            </a:r>
            <a:endParaRPr lang="en-US" sz="6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1" name="Rectangle 7"/>
          <p:cNvSpPr>
            <a:spLocks noChangeArrowheads="1"/>
          </p:cNvSpPr>
          <p:nvPr userDrawn="1"/>
        </p:nvSpPr>
        <p:spPr bwMode="ltGray">
          <a:xfrm>
            <a:off x="8639981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600">
                <a:solidFill>
                  <a:schemeClr val="bg1"/>
                </a:solidFill>
                <a:latin typeface="+mj-lt"/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6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4992624" y="859536"/>
            <a:ext cx="3630168" cy="50292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4992624" y="859536"/>
            <a:ext cx="3630168" cy="5029200"/>
          </a:xfrm>
          <a:solidFill>
            <a:schemeClr val="bg1">
              <a:alpha val="30000"/>
            </a:schemeClr>
          </a:solidFill>
          <a:ln>
            <a:solidFill>
              <a:srgbClr val="FFFFFF"/>
            </a:solidFill>
          </a:ln>
          <a:effectLst>
            <a:outerShdw blurRad="114300" dist="38100" dir="5400000" algn="ctr" rotWithShape="0">
              <a:srgbClr val="000000">
                <a:alpha val="80000"/>
              </a:srgbClr>
            </a:outerShdw>
          </a:effectLst>
        </p:spPr>
        <p:txBody>
          <a:bodyPr anchor="ctr" anchorCtr="0"/>
          <a:lstStyle>
            <a:lvl1pPr algn="ctr">
              <a:buFontTx/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29703" y="728972"/>
            <a:ext cx="4349918" cy="1089529"/>
          </a:xfrm>
        </p:spPr>
        <p:txBody>
          <a:bodyPr anchor="t">
            <a:spAutoFit/>
          </a:bodyPr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ltGray">
          <a:xfrm>
            <a:off x="7762659" y="6584513"/>
            <a:ext cx="812991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r>
              <a:rPr lang="en-US" sz="600" dirty="0">
                <a:solidFill>
                  <a:schemeClr val="bg1"/>
                </a:solidFill>
                <a:latin typeface="+mj-lt"/>
              </a:rPr>
              <a:t>Cisco Confidential</a:t>
            </a:r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ltGray">
          <a:xfrm>
            <a:off x="7762659" y="6584513"/>
            <a:ext cx="812991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r>
              <a:rPr lang="en-US" sz="600" dirty="0">
                <a:solidFill>
                  <a:schemeClr val="bg1"/>
                </a:solidFill>
                <a:latin typeface="+mj-lt"/>
              </a:rPr>
              <a:t>Cisco Confidential</a:t>
            </a: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251373" y="6586246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algn="l" defTabSz="814388">
              <a:lnSpc>
                <a:spcPct val="100000"/>
              </a:lnSpc>
            </a:pPr>
            <a:r>
              <a:rPr lang="en-US" sz="600" dirty="0" smtClean="0">
                <a:solidFill>
                  <a:srgbClr val="FFFFFF"/>
                </a:solidFill>
                <a:latin typeface="+mj-lt"/>
              </a:rPr>
              <a:t>© 2013 Cisco and/or its affiliates. All rights reserved.</a:t>
            </a:r>
            <a:endParaRPr lang="en-US" sz="6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1" name="Rectangle 7"/>
          <p:cNvSpPr>
            <a:spLocks noChangeArrowheads="1"/>
          </p:cNvSpPr>
          <p:nvPr userDrawn="1"/>
        </p:nvSpPr>
        <p:spPr bwMode="ltGray">
          <a:xfrm>
            <a:off x="8639981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600">
                <a:solidFill>
                  <a:schemeClr val="bg1"/>
                </a:solidFill>
                <a:latin typeface="+mj-lt"/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6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pl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3668713" y="311149"/>
            <a:ext cx="3268136" cy="266065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3668989" y="311149"/>
            <a:ext cx="3267861" cy="2660652"/>
          </a:xfrm>
          <a:solidFill>
            <a:schemeClr val="bg1">
              <a:alpha val="30000"/>
            </a:schemeClr>
          </a:solidFill>
          <a:ln>
            <a:solidFill>
              <a:srgbClr val="FFFFFF"/>
            </a:solidFill>
          </a:ln>
          <a:effectLst>
            <a:outerShdw blurRad="114300" dist="38100" dir="5400000" algn="ctr" rotWithShape="0">
              <a:srgbClr val="000000">
                <a:alpha val="80000"/>
              </a:srgbClr>
            </a:outerShdw>
          </a:effectLst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334963" y="311149"/>
            <a:ext cx="3258612" cy="266065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320824" y="311149"/>
            <a:ext cx="3272751" cy="2660652"/>
          </a:xfrm>
          <a:solidFill>
            <a:schemeClr val="bg1">
              <a:alpha val="30000"/>
            </a:schemeClr>
          </a:solidFill>
          <a:ln>
            <a:solidFill>
              <a:srgbClr val="FFFFFF"/>
            </a:solidFill>
          </a:ln>
          <a:effectLst>
            <a:outerShdw blurRad="114300" dist="38100" dir="5400000" algn="ctr" rotWithShape="0">
              <a:srgbClr val="000000">
                <a:alpha val="80000"/>
              </a:srgbClr>
            </a:outerShdw>
          </a:effectLst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7011988" y="311149"/>
            <a:ext cx="1806574" cy="13081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7011988" y="311149"/>
            <a:ext cx="1806573" cy="1308101"/>
          </a:xfrm>
          <a:solidFill>
            <a:schemeClr val="bg1">
              <a:alpha val="30000"/>
            </a:schemeClr>
          </a:solidFill>
          <a:ln>
            <a:solidFill>
              <a:srgbClr val="FFFFFF"/>
            </a:solidFill>
          </a:ln>
          <a:effectLst>
            <a:outerShdw blurRad="114300" dist="38100" dir="5400000" algn="ctr" rotWithShape="0">
              <a:srgbClr val="000000">
                <a:alpha val="80000"/>
              </a:srgbClr>
            </a:outerShdw>
          </a:effectLst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334963" y="3028951"/>
            <a:ext cx="2501965" cy="345893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 hasCustomPrompt="1"/>
          </p:nvPr>
        </p:nvSpPr>
        <p:spPr>
          <a:xfrm>
            <a:off x="320824" y="3028951"/>
            <a:ext cx="2516104" cy="3458934"/>
          </a:xfrm>
          <a:solidFill>
            <a:schemeClr val="bg1">
              <a:alpha val="30000"/>
            </a:schemeClr>
          </a:solidFill>
          <a:ln>
            <a:solidFill>
              <a:srgbClr val="FFFFFF"/>
            </a:solidFill>
          </a:ln>
          <a:effectLst>
            <a:outerShdw blurRad="114300" dist="38100" dir="5400000" algn="ctr" rotWithShape="0">
              <a:srgbClr val="000000">
                <a:alpha val="80000"/>
              </a:srgbClr>
            </a:outerShdw>
          </a:effectLst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2911476" y="3028951"/>
            <a:ext cx="4025374" cy="345893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 hasCustomPrompt="1"/>
          </p:nvPr>
        </p:nvSpPr>
        <p:spPr>
          <a:xfrm>
            <a:off x="2908334" y="3028951"/>
            <a:ext cx="4028516" cy="3458934"/>
          </a:xfrm>
          <a:solidFill>
            <a:schemeClr val="bg1">
              <a:alpha val="30000"/>
            </a:schemeClr>
          </a:solidFill>
          <a:ln>
            <a:solidFill>
              <a:srgbClr val="FFFFFF"/>
            </a:solidFill>
          </a:ln>
          <a:effectLst>
            <a:outerShdw blurRad="114300" dist="38100" dir="5400000" algn="ctr" rotWithShape="0">
              <a:srgbClr val="000000">
                <a:alpha val="80000"/>
              </a:srgbClr>
            </a:outerShdw>
          </a:effectLst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7011988" y="1683657"/>
            <a:ext cx="1806574" cy="344215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 hasCustomPrompt="1"/>
          </p:nvPr>
        </p:nvSpPr>
        <p:spPr>
          <a:xfrm>
            <a:off x="7011988" y="1676400"/>
            <a:ext cx="1806573" cy="3449410"/>
          </a:xfrm>
          <a:solidFill>
            <a:schemeClr val="bg1">
              <a:alpha val="30000"/>
            </a:schemeClr>
          </a:solidFill>
          <a:ln>
            <a:solidFill>
              <a:srgbClr val="FFFFFF"/>
            </a:solidFill>
          </a:ln>
          <a:effectLst>
            <a:outerShdw blurRad="114300" dist="38100" dir="5400000" algn="ctr" rotWithShape="0">
              <a:srgbClr val="000000">
                <a:alpha val="80000"/>
              </a:srgbClr>
            </a:outerShdw>
          </a:effectLst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7011988" y="5182960"/>
            <a:ext cx="1806574" cy="130492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 hasCustomPrompt="1"/>
          </p:nvPr>
        </p:nvSpPr>
        <p:spPr>
          <a:xfrm>
            <a:off x="7011988" y="5182960"/>
            <a:ext cx="1806573" cy="1304925"/>
          </a:xfrm>
          <a:solidFill>
            <a:schemeClr val="bg1">
              <a:alpha val="30000"/>
            </a:schemeClr>
          </a:solidFill>
          <a:ln>
            <a:solidFill>
              <a:srgbClr val="FFFFFF"/>
            </a:solidFill>
          </a:ln>
          <a:effectLst>
            <a:outerShdw blurRad="114300" dist="38100" dir="5400000" algn="ctr" rotWithShape="0">
              <a:srgbClr val="000000">
                <a:alpha val="80000"/>
              </a:srgbClr>
            </a:outerShdw>
          </a:effectLst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sp>
        <p:nvSpPr>
          <p:cNvPr id="18" name="Rectangle 5"/>
          <p:cNvSpPr>
            <a:spLocks noChangeArrowheads="1"/>
          </p:cNvSpPr>
          <p:nvPr userDrawn="1"/>
        </p:nvSpPr>
        <p:spPr bwMode="ltGray">
          <a:xfrm>
            <a:off x="7762659" y="6584513"/>
            <a:ext cx="812991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r>
              <a:rPr lang="en-US" sz="600" dirty="0">
                <a:solidFill>
                  <a:schemeClr val="bg1"/>
                </a:solidFill>
                <a:latin typeface="+mj-lt"/>
              </a:rPr>
              <a:t>Cisco Confidential</a:t>
            </a:r>
          </a:p>
        </p:txBody>
      </p:sp>
      <p:sp>
        <p:nvSpPr>
          <p:cNvPr id="19" name="Rectangle 5"/>
          <p:cNvSpPr>
            <a:spLocks noChangeArrowheads="1"/>
          </p:cNvSpPr>
          <p:nvPr userDrawn="1"/>
        </p:nvSpPr>
        <p:spPr bwMode="ltGray">
          <a:xfrm>
            <a:off x="7762659" y="6584513"/>
            <a:ext cx="812991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r>
              <a:rPr lang="en-US" sz="600" dirty="0">
                <a:solidFill>
                  <a:schemeClr val="bg1"/>
                </a:solidFill>
                <a:latin typeface="+mj-lt"/>
              </a:rPr>
              <a:t>Cisco Confidential</a:t>
            </a:r>
          </a:p>
        </p:txBody>
      </p:sp>
      <p:sp>
        <p:nvSpPr>
          <p:cNvPr id="20" name="Rectangle 4"/>
          <p:cNvSpPr>
            <a:spLocks noChangeArrowheads="1"/>
          </p:cNvSpPr>
          <p:nvPr userDrawn="1"/>
        </p:nvSpPr>
        <p:spPr bwMode="ltGray">
          <a:xfrm>
            <a:off x="251373" y="6586246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algn="l" defTabSz="814388">
              <a:lnSpc>
                <a:spcPct val="100000"/>
              </a:lnSpc>
            </a:pPr>
            <a:r>
              <a:rPr lang="en-US" sz="600" dirty="0" smtClean="0">
                <a:solidFill>
                  <a:srgbClr val="FFFFFF"/>
                </a:solidFill>
                <a:latin typeface="+mj-lt"/>
              </a:rPr>
              <a:t>© 2013 Cisco and/or its affiliates. All rights reserved.</a:t>
            </a:r>
            <a:endParaRPr lang="en-US" sz="6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1" name="Rectangle 7"/>
          <p:cNvSpPr>
            <a:spLocks noChangeArrowheads="1"/>
          </p:cNvSpPr>
          <p:nvPr userDrawn="1"/>
        </p:nvSpPr>
        <p:spPr bwMode="ltGray">
          <a:xfrm>
            <a:off x="8639981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600">
                <a:solidFill>
                  <a:schemeClr val="bg1"/>
                </a:solidFill>
                <a:latin typeface="+mj-lt"/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6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-91440" y="-91440"/>
            <a:ext cx="9326880" cy="7040880"/>
          </a:xfrm>
        </p:spPr>
        <p:txBody>
          <a:bodyPr anchor="ctr" anchorCtr="1">
            <a:noAutofit/>
          </a:bodyPr>
          <a:lstStyle>
            <a:lvl1pPr algn="ctr">
              <a:buNone/>
              <a:defRPr>
                <a:latin typeface="+mj-lt"/>
              </a:defRPr>
            </a:lvl1pPr>
          </a:lstStyle>
          <a:p>
            <a:r>
              <a:rPr lang="en-US" dirty="0" smtClean="0"/>
              <a:t>Full bleed image placeholder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Media Placeholder 20"/>
          <p:cNvSpPr>
            <a:spLocks noGrp="1"/>
          </p:cNvSpPr>
          <p:nvPr>
            <p:ph type="media" sz="quarter" idx="10" hasCustomPrompt="1"/>
          </p:nvPr>
        </p:nvSpPr>
        <p:spPr>
          <a:xfrm>
            <a:off x="2642616" y="777240"/>
            <a:ext cx="5897880" cy="4425696"/>
          </a:xfrm>
          <a:solidFill>
            <a:srgbClr val="000000"/>
          </a:solidFill>
          <a:ln>
            <a:noFill/>
          </a:ln>
          <a:effectLst>
            <a:innerShdw blurRad="419100">
              <a:prstClr val="black">
                <a:alpha val="4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icon to add video</a:t>
            </a:r>
            <a:endParaRPr lang="en-US" dirty="0"/>
          </a:p>
        </p:txBody>
      </p:sp>
      <p:pic>
        <p:nvPicPr>
          <p:cNvPr id="23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148" y="6042098"/>
            <a:ext cx="2889136" cy="480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_gradi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7" y="-1587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36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7" y="-1587"/>
            <a:ext cx="9144000" cy="6858000"/>
          </a:xfrm>
          <a:prstGeom prst="rect">
            <a:avLst/>
          </a:prstGeom>
        </p:spPr>
      </p:pic>
      <p:sp>
        <p:nvSpPr>
          <p:cNvPr id="20" name="Rectangle 19"/>
          <p:cNvSpPr>
            <a:spLocks noChangeArrowheads="1"/>
          </p:cNvSpPr>
          <p:nvPr/>
        </p:nvSpPr>
        <p:spPr bwMode="black">
          <a:xfrm>
            <a:off x="4373702" y="5844550"/>
            <a:ext cx="41443" cy="1570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black">
          <a:xfrm>
            <a:off x="4615130" y="5840202"/>
            <a:ext cx="119991" cy="165712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black">
          <a:xfrm>
            <a:off x="4200221" y="5840202"/>
            <a:ext cx="119991" cy="165712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  <p:sp>
        <p:nvSpPr>
          <p:cNvPr id="23" name="Freeform 22"/>
          <p:cNvSpPr>
            <a:spLocks noEditPoints="1"/>
          </p:cNvSpPr>
          <p:nvPr userDrawn="1"/>
        </p:nvSpPr>
        <p:spPr bwMode="black">
          <a:xfrm>
            <a:off x="4778491" y="5840202"/>
            <a:ext cx="164807" cy="165712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  <p:sp>
        <p:nvSpPr>
          <p:cNvPr id="24" name="Freeform 23"/>
          <p:cNvSpPr>
            <a:spLocks/>
          </p:cNvSpPr>
          <p:nvPr/>
        </p:nvSpPr>
        <p:spPr bwMode="black">
          <a:xfrm>
            <a:off x="4468634" y="5840202"/>
            <a:ext cx="107462" cy="165712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  <p:sp>
        <p:nvSpPr>
          <p:cNvPr id="25" name="Freeform 24"/>
          <p:cNvSpPr>
            <a:spLocks/>
          </p:cNvSpPr>
          <p:nvPr/>
        </p:nvSpPr>
        <p:spPr bwMode="black">
          <a:xfrm>
            <a:off x="4117817" y="5654198"/>
            <a:ext cx="39033" cy="80682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  <p:sp>
        <p:nvSpPr>
          <p:cNvPr id="26" name="Freeform 25"/>
          <p:cNvSpPr>
            <a:spLocks/>
          </p:cNvSpPr>
          <p:nvPr/>
        </p:nvSpPr>
        <p:spPr bwMode="black">
          <a:xfrm>
            <a:off x="4227206" y="5600088"/>
            <a:ext cx="39033" cy="1347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  <p:sp>
        <p:nvSpPr>
          <p:cNvPr id="27" name="Freeform 26"/>
          <p:cNvSpPr>
            <a:spLocks/>
          </p:cNvSpPr>
          <p:nvPr/>
        </p:nvSpPr>
        <p:spPr bwMode="black">
          <a:xfrm>
            <a:off x="4334669" y="5525687"/>
            <a:ext cx="39033" cy="248327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  <p:sp>
        <p:nvSpPr>
          <p:cNvPr id="28" name="Freeform 27"/>
          <p:cNvSpPr>
            <a:spLocks/>
          </p:cNvSpPr>
          <p:nvPr/>
        </p:nvSpPr>
        <p:spPr bwMode="black">
          <a:xfrm>
            <a:off x="4444058" y="5600088"/>
            <a:ext cx="39033" cy="1347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  <p:sp>
        <p:nvSpPr>
          <p:cNvPr id="29" name="Freeform 28"/>
          <p:cNvSpPr>
            <a:spLocks/>
          </p:cNvSpPr>
          <p:nvPr/>
        </p:nvSpPr>
        <p:spPr bwMode="black">
          <a:xfrm>
            <a:off x="4551038" y="5654198"/>
            <a:ext cx="41443" cy="80682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  <p:sp>
        <p:nvSpPr>
          <p:cNvPr id="30" name="Freeform 29"/>
          <p:cNvSpPr>
            <a:spLocks/>
          </p:cNvSpPr>
          <p:nvPr/>
        </p:nvSpPr>
        <p:spPr bwMode="black">
          <a:xfrm>
            <a:off x="4660428" y="5600088"/>
            <a:ext cx="39515" cy="1347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  <p:sp>
        <p:nvSpPr>
          <p:cNvPr id="31" name="Freeform 30"/>
          <p:cNvSpPr>
            <a:spLocks/>
          </p:cNvSpPr>
          <p:nvPr/>
        </p:nvSpPr>
        <p:spPr bwMode="black">
          <a:xfrm>
            <a:off x="4769818" y="5525687"/>
            <a:ext cx="39515" cy="248327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  <p:sp>
        <p:nvSpPr>
          <p:cNvPr id="32" name="Freeform 31"/>
          <p:cNvSpPr>
            <a:spLocks/>
          </p:cNvSpPr>
          <p:nvPr/>
        </p:nvSpPr>
        <p:spPr bwMode="black">
          <a:xfrm>
            <a:off x="4877279" y="5600088"/>
            <a:ext cx="39515" cy="1347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  <p:sp>
        <p:nvSpPr>
          <p:cNvPr id="33" name="Freeform 32"/>
          <p:cNvSpPr>
            <a:spLocks/>
          </p:cNvSpPr>
          <p:nvPr/>
        </p:nvSpPr>
        <p:spPr bwMode="black">
          <a:xfrm>
            <a:off x="4986669" y="5654198"/>
            <a:ext cx="39515" cy="80682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91391E-6 L -5.55556E-7 0.02314 " pathEditMode="relative" rAng="0" ptsTypes="AA">
                                      <p:cBhvr>
                                        <p:cTn id="33" dur="7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93242E-6 L 4.72222E-6 0.02962 " pathEditMode="relative" rAng="0" ptsTypes="AA">
                                      <p:cBhvr>
                                        <p:cTn id="35" dur="7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91391E-6 L 0 0.02314 " pathEditMode="relative" rAng="0" ptsTypes="AA">
                                      <p:cBhvr>
                                        <p:cTn id="37" dur="7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93242E-6 L -4.72222E-6 0.02962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91391E-6 L 4.16667E-6 0.02314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6056E-6 L 2.77778E-7 -0.02338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36056E-6 L -8.33333E-7 -0.02338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36056E-6 L 4.44444E-6 -0.02338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36056E-6 L 3.33333E-6 -0.02338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6383" y="4464066"/>
            <a:ext cx="8110728" cy="384175"/>
          </a:xfr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normAutofit/>
          </a:bodyPr>
          <a:lstStyle>
            <a:lvl1pPr marL="0" indent="0" algn="l">
              <a:buNone/>
              <a:defRPr lang="en-US" sz="2000" kern="1200" dirty="0">
                <a:solidFill>
                  <a:srgbClr val="493B93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</a:pPr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50" name="Title 1"/>
          <p:cNvSpPr>
            <a:spLocks noGrp="1"/>
          </p:cNvSpPr>
          <p:nvPr>
            <p:ph type="ctrTitle" hasCustomPrompt="1"/>
          </p:nvPr>
        </p:nvSpPr>
        <p:spPr>
          <a:xfrm>
            <a:off x="221393" y="1248229"/>
            <a:ext cx="8112125" cy="2907239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000" b="0" kern="1200" spc="0" dirty="0">
                <a:gradFill flip="none" rotWithShape="1">
                  <a:gsLst>
                    <a:gs pos="16000">
                      <a:srgbClr val="6B308D">
                        <a:lumMod val="80000"/>
                        <a:lumOff val="20000"/>
                      </a:srgbClr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Presentation </a:t>
            </a:r>
            <a:br>
              <a:rPr lang="en-US" dirty="0" smtClean="0"/>
            </a:br>
            <a:r>
              <a:rPr lang="en-US" dirty="0" smtClean="0"/>
              <a:t>Title Goes Here</a:t>
            </a:r>
            <a:endParaRPr lang="en-US" dirty="0"/>
          </a:p>
        </p:txBody>
      </p:sp>
      <p:pic>
        <p:nvPicPr>
          <p:cNvPr id="51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053" y="325971"/>
            <a:ext cx="2920207" cy="485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36382" y="4862154"/>
            <a:ext cx="8110728" cy="355482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>
                <a:solidFill>
                  <a:srgbClr val="493B93"/>
                </a:solidFill>
              </a:defRPr>
            </a:lvl1pPr>
          </a:lstStyle>
          <a:p>
            <a:pPr lvl="0"/>
            <a:r>
              <a:rPr lang="en-US" dirty="0" smtClean="0"/>
              <a:t>Speaker 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36381" y="5231003"/>
            <a:ext cx="8110728" cy="297004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400">
                <a:solidFill>
                  <a:srgbClr val="493B93"/>
                </a:solidFill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-blue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7" y="-1587"/>
            <a:ext cx="9144000" cy="6858000"/>
          </a:xfrm>
          <a:prstGeom prst="rect">
            <a:avLst/>
          </a:prstGeom>
        </p:spPr>
      </p:pic>
      <p:sp>
        <p:nvSpPr>
          <p:cNvPr id="34" name="TextBox 33"/>
          <p:cNvSpPr txBox="1"/>
          <p:nvPr userDrawn="1"/>
        </p:nvSpPr>
        <p:spPr>
          <a:xfrm>
            <a:off x="644691" y="3060488"/>
            <a:ext cx="2437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+mj-lt"/>
              </a:rPr>
              <a:t>Thank you.</a:t>
            </a:r>
            <a:endParaRPr lang="en-US" sz="36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9746" y="3078070"/>
            <a:ext cx="3669899" cy="610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2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-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black">
          <a:xfrm>
            <a:off x="4373702" y="5844550"/>
            <a:ext cx="41443" cy="1570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black">
          <a:xfrm>
            <a:off x="4615130" y="5840202"/>
            <a:ext cx="119991" cy="165712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black">
          <a:xfrm>
            <a:off x="4200221" y="5840202"/>
            <a:ext cx="119991" cy="165712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  <p:sp>
        <p:nvSpPr>
          <p:cNvPr id="7" name="Freeform 6"/>
          <p:cNvSpPr>
            <a:spLocks noEditPoints="1"/>
          </p:cNvSpPr>
          <p:nvPr userDrawn="1"/>
        </p:nvSpPr>
        <p:spPr bwMode="black">
          <a:xfrm>
            <a:off x="4778491" y="5840202"/>
            <a:ext cx="164807" cy="165712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black">
          <a:xfrm>
            <a:off x="4468634" y="5840202"/>
            <a:ext cx="107462" cy="165712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black">
          <a:xfrm>
            <a:off x="4117817" y="5654198"/>
            <a:ext cx="39033" cy="80682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black">
          <a:xfrm>
            <a:off x="4227206" y="5600088"/>
            <a:ext cx="39033" cy="1347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black">
          <a:xfrm>
            <a:off x="4334669" y="5525687"/>
            <a:ext cx="39033" cy="248327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black">
          <a:xfrm>
            <a:off x="4444058" y="5600088"/>
            <a:ext cx="39033" cy="1347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black">
          <a:xfrm>
            <a:off x="4551038" y="5654198"/>
            <a:ext cx="41443" cy="80682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black">
          <a:xfrm>
            <a:off x="4660428" y="5600088"/>
            <a:ext cx="39515" cy="1347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black">
          <a:xfrm>
            <a:off x="4769818" y="5525687"/>
            <a:ext cx="39515" cy="248327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black">
          <a:xfrm>
            <a:off x="4877279" y="5600088"/>
            <a:ext cx="39515" cy="1347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black">
          <a:xfrm>
            <a:off x="4986669" y="5654198"/>
            <a:ext cx="39515" cy="80682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91391E-6 L -5.55556E-7 0.02314 " pathEditMode="relative" rAng="0" ptsTypes="AA">
                                      <p:cBhvr>
                                        <p:cTn id="33" dur="7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93242E-6 L 4.72222E-6 0.02962 " pathEditMode="relative" rAng="0" ptsTypes="AA">
                                      <p:cBhvr>
                                        <p:cTn id="35" dur="7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91391E-6 L 0 0.02314 " pathEditMode="relative" rAng="0" ptsTypes="AA">
                                      <p:cBhvr>
                                        <p:cTn id="37" dur="7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93242E-6 L -4.72222E-6 0.02962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91391E-6 L 4.16667E-6 0.02314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6056E-6 L 2.77778E-7 -0.02338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36056E-6 L -8.33333E-7 -0.02338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36056E-6 L 4.44444E-6 -0.02338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36056E-6 L 3.33333E-6 -0.02338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-red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4" name="TextBox 33"/>
          <p:cNvSpPr txBox="1"/>
          <p:nvPr userDrawn="1"/>
        </p:nvSpPr>
        <p:spPr>
          <a:xfrm>
            <a:off x="644691" y="3060488"/>
            <a:ext cx="2437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+mj-lt"/>
              </a:rPr>
              <a:t>Thank you.</a:t>
            </a:r>
            <a:endParaRPr lang="en-US" sz="36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9746" y="3078070"/>
            <a:ext cx="3669899" cy="610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2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2" y="432215"/>
            <a:ext cx="8588861" cy="838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701" y="1339745"/>
            <a:ext cx="8551441" cy="4965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78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6977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55638" y="798513"/>
            <a:ext cx="8145462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55638" y="2014538"/>
            <a:ext cx="3894137" cy="1709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02175" y="2014538"/>
            <a:ext cx="3894138" cy="1709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5638" y="3876675"/>
            <a:ext cx="3894137" cy="1709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2175" y="3876675"/>
            <a:ext cx="3894138" cy="1709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198163"/>
      </p:ext>
    </p:extLst>
  </p:cSld>
  <p:clrMapOvr>
    <a:masterClrMapping/>
  </p:clrMapOvr>
  <p:transition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8A1189-9D4E-47B3-BC2A-33A6BCF9D15A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AE9A9C-6C64-453B-9924-C388C6C36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935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8A1189-9D4E-47B3-BC2A-33A6BCF9D15A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AE9A9C-6C64-453B-9924-C388C6C36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032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Segue">
    <p:bg>
      <p:bgPr>
        <a:gradFill rotWithShape="0">
          <a:gsLst>
            <a:gs pos="0">
              <a:schemeClr val="bg2"/>
            </a:gs>
            <a:gs pos="100000">
              <a:schemeClr val="accent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ltGray">
          <a:xfrm>
            <a:off x="8515169" y="6375382"/>
            <a:ext cx="218952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509F5890-BE05-4D5D-AADF-DD6FDB4C472B}" type="slidenum">
              <a:rPr lang="en-US" sz="6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ltGray">
          <a:xfrm>
            <a:off x="5867508" y="6373710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2016</a:t>
            </a:r>
            <a:r>
              <a:rPr lang="en-US" sz="600" baseline="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 </a:t>
            </a: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 Cisco and/or its affiliates. All rights reserved.   Cisco Confidential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1220545"/>
            <a:ext cx="7598042" cy="342659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screen">
            <a:alphaModFix amt="60000"/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7679" y="6167967"/>
            <a:ext cx="424180" cy="35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60355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2301" y="1797051"/>
            <a:ext cx="8277344" cy="422428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455085"/>
            <a:ext cx="8345488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5603785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1"/>
          <p:cNvSpPr>
            <a:spLocks noGrp="1"/>
          </p:cNvSpPr>
          <p:nvPr>
            <p:ph type="ctrTitle" hasCustomPrompt="1"/>
          </p:nvPr>
        </p:nvSpPr>
        <p:spPr>
          <a:xfrm>
            <a:off x="221393" y="1248229"/>
            <a:ext cx="8112125" cy="2907239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000" b="0" kern="1200" spc="0" dirty="0">
                <a:gradFill flip="none" rotWithShape="1">
                  <a:gsLst>
                    <a:gs pos="16000">
                      <a:srgbClr val="6B308D">
                        <a:lumMod val="80000"/>
                        <a:lumOff val="20000"/>
                      </a:srgbClr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Presentation </a:t>
            </a:r>
            <a:br>
              <a:rPr lang="en-US" dirty="0" smtClean="0"/>
            </a:br>
            <a:r>
              <a:rPr lang="en-US" dirty="0" smtClean="0"/>
              <a:t>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93137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 Slide">
    <p:bg>
      <p:bgPr>
        <a:gradFill rotWithShape="1">
          <a:gsLst>
            <a:gs pos="0">
              <a:schemeClr val="bg2"/>
            </a:gs>
            <a:gs pos="100000">
              <a:schemeClr val="accent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3656" y="1904104"/>
            <a:ext cx="3076688" cy="304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2634512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588" y="431800"/>
            <a:ext cx="8297863" cy="838200"/>
          </a:xfrm>
        </p:spPr>
        <p:txBody>
          <a:bodyPr/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600" kern="1200" spc="-10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CiscoSans ExtraLight" pitchFamily="34" charset="0"/>
                <a:ea typeface="MS PGothic" pitchFamily="34" charset="-128"/>
                <a:cs typeface="ＭＳ Ｐゴシック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 bwMode="white">
          <a:xfrm>
            <a:off x="0" y="6154059"/>
            <a:ext cx="9144000" cy="4354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395633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376" y="4712451"/>
            <a:ext cx="8477250" cy="1828800"/>
          </a:xfrm>
          <a:prstGeom prst="rect">
            <a:avLst/>
          </a:prstGeom>
        </p:spPr>
      </p:pic>
      <p:sp>
        <p:nvSpPr>
          <p:cNvPr id="27" name="Rectangle 3"/>
          <p:cNvSpPr>
            <a:spLocks noChangeArrowheads="1"/>
          </p:cNvSpPr>
          <p:nvPr/>
        </p:nvSpPr>
        <p:spPr bwMode="white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1393" y="399142"/>
            <a:ext cx="8548802" cy="4134758"/>
          </a:xfr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5400" b="0" kern="1200" spc="0" dirty="0">
                <a:gradFill flip="none" rotWithShape="1">
                  <a:gsLst>
                    <a:gs pos="16000">
                      <a:srgbClr val="6B308D">
                        <a:lumMod val="80000"/>
                        <a:lumOff val="20000"/>
                      </a:srgbClr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  <a:latin typeface="+mj-lt"/>
                <a:ea typeface="+mj-ea"/>
                <a:cs typeface="Arial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</a:pPr>
            <a:r>
              <a:rPr lang="en-US" dirty="0" smtClean="0"/>
              <a:t>Segue Title Here</a:t>
            </a:r>
            <a:endParaRPr lang="en-US" dirty="0"/>
          </a:p>
        </p:txBody>
      </p:sp>
      <p:sp>
        <p:nvSpPr>
          <p:cNvPr id="47" name="Rectangle 3"/>
          <p:cNvSpPr>
            <a:spLocks noChangeArrowheads="1"/>
          </p:cNvSpPr>
          <p:nvPr/>
        </p:nvSpPr>
        <p:spPr bwMode="hidden">
          <a:xfrm>
            <a:off x="0" y="0"/>
            <a:ext cx="9144000" cy="177800"/>
          </a:xfrm>
          <a:prstGeom prst="rect">
            <a:avLst/>
          </a:prstGeom>
          <a:solidFill>
            <a:srgbClr val="FFFFFF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+mj-lt"/>
            </a:endParaRPr>
          </a:p>
        </p:txBody>
      </p:sp>
      <p:sp>
        <p:nvSpPr>
          <p:cNvPr id="24" name="Rectangle 5"/>
          <p:cNvSpPr>
            <a:spLocks noChangeArrowheads="1"/>
          </p:cNvSpPr>
          <p:nvPr userDrawn="1"/>
        </p:nvSpPr>
        <p:spPr bwMode="ltGray">
          <a:xfrm>
            <a:off x="7763787" y="6584512"/>
            <a:ext cx="811863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marL="0" algn="l" defTabSz="814388" rtl="0" eaLnBrk="1" latinLnBrk="0" hangingPunct="1">
              <a:lnSpc>
                <a:spcPct val="100000"/>
              </a:lnSpc>
            </a:pPr>
            <a:r>
              <a:rPr lang="en-US" sz="600" kern="1200" dirty="0">
                <a:solidFill>
                  <a:srgbClr val="808080"/>
                </a:solidFill>
                <a:latin typeface="+mj-lt"/>
                <a:ea typeface="+mn-ea"/>
                <a:cs typeface="+mn-cs"/>
              </a:rPr>
              <a:t>Cisco Confidential</a:t>
            </a: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251373" y="6586246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marL="0" algn="l" defTabSz="814388" rtl="0" eaLnBrk="1" latinLnBrk="0" hangingPunct="1">
              <a:lnSpc>
                <a:spcPct val="100000"/>
              </a:lnSpc>
            </a:pPr>
            <a:r>
              <a:rPr lang="en-US" sz="600" kern="1200" dirty="0" smtClean="0">
                <a:solidFill>
                  <a:srgbClr val="808080"/>
                </a:solidFill>
                <a:latin typeface="+mj-lt"/>
                <a:ea typeface="+mn-ea"/>
                <a:cs typeface="+mn-cs"/>
              </a:rPr>
              <a:t>© 2013 Cisco and/or its affiliates. All rights reserved.</a:t>
            </a:r>
            <a:endParaRPr lang="en-US" sz="600" kern="1200" dirty="0">
              <a:solidFill>
                <a:srgbClr val="808080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ltGray">
          <a:xfrm>
            <a:off x="8639981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600">
                <a:solidFill>
                  <a:srgbClr val="808080"/>
                </a:solidFill>
                <a:latin typeface="+mj-lt"/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600" dirty="0">
              <a:solidFill>
                <a:srgbClr val="808080"/>
              </a:solidFill>
              <a:latin typeface="+mj-lt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376" y="4696378"/>
            <a:ext cx="8477250" cy="1844873"/>
          </a:xfrm>
          <a:prstGeom prst="rect">
            <a:avLst/>
          </a:prstGeom>
        </p:spPr>
      </p:pic>
      <p:sp>
        <p:nvSpPr>
          <p:cNvPr id="27" name="Rectangle 3"/>
          <p:cNvSpPr>
            <a:spLocks noChangeArrowheads="1"/>
          </p:cNvSpPr>
          <p:nvPr/>
        </p:nvSpPr>
        <p:spPr bwMode="white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1393" y="399142"/>
            <a:ext cx="8548802" cy="4134758"/>
          </a:xfr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5400" b="0" kern="1200" spc="0" dirty="0">
                <a:gradFill flip="none" rotWithShape="1">
                  <a:gsLst>
                    <a:gs pos="16000">
                      <a:srgbClr val="6B308D">
                        <a:lumMod val="80000"/>
                        <a:lumOff val="20000"/>
                      </a:srgbClr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  <a:latin typeface="+mj-lt"/>
                <a:ea typeface="+mj-ea"/>
                <a:cs typeface="Arial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</a:pPr>
            <a:r>
              <a:rPr lang="en-US" dirty="0" smtClean="0"/>
              <a:t>Segue Title Here</a:t>
            </a:r>
            <a:endParaRPr lang="en-US" dirty="0"/>
          </a:p>
        </p:txBody>
      </p:sp>
      <p:sp>
        <p:nvSpPr>
          <p:cNvPr id="47" name="Rectangle 3"/>
          <p:cNvSpPr>
            <a:spLocks noChangeArrowheads="1"/>
          </p:cNvSpPr>
          <p:nvPr/>
        </p:nvSpPr>
        <p:spPr bwMode="hidden">
          <a:xfrm>
            <a:off x="0" y="0"/>
            <a:ext cx="9144000" cy="177800"/>
          </a:xfrm>
          <a:prstGeom prst="rect">
            <a:avLst/>
          </a:prstGeom>
          <a:solidFill>
            <a:srgbClr val="FFFFFF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+mj-lt"/>
            </a:endParaRPr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ltGray">
          <a:xfrm>
            <a:off x="8639981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600">
                <a:solidFill>
                  <a:srgbClr val="808080"/>
                </a:solidFill>
                <a:latin typeface="+mj-lt"/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600" dirty="0">
              <a:solidFill>
                <a:srgbClr val="80808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6571527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 Segu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3"/>
          <p:cNvSpPr>
            <a:spLocks noChangeArrowheads="1"/>
          </p:cNvSpPr>
          <p:nvPr/>
        </p:nvSpPr>
        <p:spPr bwMode="white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1393" y="399142"/>
            <a:ext cx="8548802" cy="4134758"/>
          </a:xfr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5400" b="0" kern="1200" spc="0" dirty="0">
                <a:gradFill flip="none" rotWithShape="1">
                  <a:gsLst>
                    <a:gs pos="16000">
                      <a:srgbClr val="6B308D">
                        <a:lumMod val="80000"/>
                        <a:lumOff val="20000"/>
                      </a:srgbClr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  <a:latin typeface="+mj-lt"/>
                <a:ea typeface="+mj-ea"/>
                <a:cs typeface="Arial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</a:pPr>
            <a:r>
              <a:rPr lang="en-US" dirty="0" smtClean="0"/>
              <a:t>Segue Title Here</a:t>
            </a:r>
            <a:endParaRPr lang="en-US" dirty="0"/>
          </a:p>
        </p:txBody>
      </p:sp>
      <p:sp>
        <p:nvSpPr>
          <p:cNvPr id="47" name="Rectangle 3"/>
          <p:cNvSpPr>
            <a:spLocks noChangeArrowheads="1"/>
          </p:cNvSpPr>
          <p:nvPr/>
        </p:nvSpPr>
        <p:spPr bwMode="hidden">
          <a:xfrm>
            <a:off x="0" y="0"/>
            <a:ext cx="9144000" cy="177800"/>
          </a:xfrm>
          <a:prstGeom prst="rect">
            <a:avLst/>
          </a:prstGeom>
          <a:solidFill>
            <a:srgbClr val="FFFFFF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+mj-lt"/>
            </a:endParaRPr>
          </a:p>
        </p:txBody>
      </p:sp>
      <p:sp>
        <p:nvSpPr>
          <p:cNvPr id="24" name="Rectangle 5"/>
          <p:cNvSpPr>
            <a:spLocks noChangeArrowheads="1"/>
          </p:cNvSpPr>
          <p:nvPr userDrawn="1"/>
        </p:nvSpPr>
        <p:spPr bwMode="ltGray">
          <a:xfrm>
            <a:off x="7763787" y="6584512"/>
            <a:ext cx="811863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marL="0" algn="l" defTabSz="814388" rtl="0" eaLnBrk="1" latinLnBrk="0" hangingPunct="1">
              <a:lnSpc>
                <a:spcPct val="100000"/>
              </a:lnSpc>
            </a:pPr>
            <a:r>
              <a:rPr lang="en-US" sz="600" kern="1200" dirty="0">
                <a:solidFill>
                  <a:srgbClr val="808080"/>
                </a:solidFill>
                <a:latin typeface="+mj-lt"/>
                <a:ea typeface="+mn-ea"/>
                <a:cs typeface="+mn-cs"/>
              </a:rPr>
              <a:t>Cisco Confidential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375" y="6380780"/>
            <a:ext cx="8477250" cy="160471"/>
          </a:xfrm>
          <a:prstGeom prst="rect">
            <a:avLst/>
          </a:prstGeom>
          <a:noFill/>
        </p:spPr>
      </p:pic>
      <p:sp>
        <p:nvSpPr>
          <p:cNvPr id="9" name="Rectangle 7"/>
          <p:cNvSpPr>
            <a:spLocks noChangeArrowheads="1"/>
          </p:cNvSpPr>
          <p:nvPr userDrawn="1"/>
        </p:nvSpPr>
        <p:spPr bwMode="ltGray">
          <a:xfrm>
            <a:off x="8639981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600">
                <a:solidFill>
                  <a:srgbClr val="808080"/>
                </a:solidFill>
                <a:latin typeface="+mj-lt"/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600" dirty="0">
              <a:solidFill>
                <a:srgbClr val="80808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724397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702" y="432215"/>
            <a:ext cx="8588861" cy="838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1344168"/>
            <a:ext cx="8577072" cy="4965192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54809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06781" y="1339745"/>
            <a:ext cx="4122425" cy="4965700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ts val="1480"/>
              </a:spcBef>
              <a:defRPr lang="en-US" sz="1800" kern="1200" dirty="0" smtClean="0">
                <a:solidFill>
                  <a:srgbClr val="435153"/>
                </a:solidFill>
                <a:latin typeface="+mj-lt"/>
                <a:ea typeface="+mn-ea"/>
                <a:cs typeface="+mn-cs"/>
              </a:defRPr>
            </a:lvl1pPr>
            <a:lvl2pPr algn="l" defTabSz="914400" rtl="0" eaLnBrk="1" latinLnBrk="0" hangingPunct="1">
              <a:lnSpc>
                <a:spcPct val="95000"/>
              </a:lnSpc>
              <a:spcBef>
                <a:spcPts val="600"/>
              </a:spcBef>
              <a:defRPr lang="en-US" sz="1400" kern="1200" dirty="0" smtClean="0">
                <a:solidFill>
                  <a:srgbClr val="435153"/>
                </a:solidFill>
                <a:latin typeface="+mj-lt"/>
                <a:ea typeface="+mn-ea"/>
                <a:cs typeface="+mn-cs"/>
              </a:defRPr>
            </a:lvl2pPr>
            <a:lvl3pPr marL="569912" indent="0" algn="l" defTabSz="914400" rtl="0" eaLnBrk="1" latinLnBrk="0" hangingPunct="1">
              <a:lnSpc>
                <a:spcPct val="95000"/>
              </a:lnSpc>
              <a:defRPr lang="en-US" sz="1400" kern="1200" dirty="0" smtClean="0">
                <a:solidFill>
                  <a:srgbClr val="435153"/>
                </a:solidFill>
                <a:latin typeface="+mj-lt"/>
                <a:ea typeface="+mn-ea"/>
                <a:cs typeface="+mn-cs"/>
              </a:defRPr>
            </a:lvl3pPr>
            <a:lvl4pPr algn="l" defTabSz="914400" rtl="0" eaLnBrk="1" latinLnBrk="0" hangingPunct="1">
              <a:lnSpc>
                <a:spcPct val="95000"/>
              </a:lnSpc>
              <a:defRPr lang="en-US" sz="1400" kern="1200" dirty="0" smtClean="0">
                <a:solidFill>
                  <a:srgbClr val="435153"/>
                </a:solidFill>
                <a:latin typeface="+mj-lt"/>
                <a:ea typeface="+mn-ea"/>
                <a:cs typeface="+mn-cs"/>
              </a:defRPr>
            </a:lvl4pPr>
            <a:lvl5pPr algn="l" defTabSz="914400" rtl="0" eaLnBrk="1" latinLnBrk="0" hangingPunct="1">
              <a:lnSpc>
                <a:spcPct val="95000"/>
              </a:lnSpc>
              <a:defRPr lang="en-US" sz="1400" kern="1200" dirty="0">
                <a:solidFill>
                  <a:srgbClr val="435153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29702" y="432215"/>
            <a:ext cx="8588861" cy="838200"/>
          </a:xfrm>
          <a:prstGeom prst="rect">
            <a:avLst/>
          </a:prstGeom>
        </p:spPr>
        <p:txBody>
          <a:bodyPr vert="horz" lIns="82296" tIns="45720" rIns="82296" bIns="45720" rtlCol="0" anchor="b" anchorCtr="0">
            <a:noAutofit/>
          </a:bodyPr>
          <a:lstStyle/>
          <a:p>
            <a:pPr lv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29702" y="1339745"/>
            <a:ext cx="4122425" cy="4965700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ts val="1480"/>
              </a:spcBef>
              <a:defRPr lang="en-US" sz="1800" kern="1200" dirty="0" smtClean="0">
                <a:solidFill>
                  <a:srgbClr val="435153"/>
                </a:solidFill>
                <a:latin typeface="+mj-lt"/>
                <a:ea typeface="+mn-ea"/>
                <a:cs typeface="+mn-cs"/>
              </a:defRPr>
            </a:lvl1pPr>
            <a:lvl2pPr algn="l" defTabSz="914400" rtl="0" eaLnBrk="1" latinLnBrk="0" hangingPunct="1">
              <a:lnSpc>
                <a:spcPct val="95000"/>
              </a:lnSpc>
              <a:spcBef>
                <a:spcPts val="600"/>
              </a:spcBef>
              <a:defRPr lang="en-US" sz="1400" kern="1200" dirty="0" smtClean="0">
                <a:solidFill>
                  <a:srgbClr val="435153"/>
                </a:solidFill>
                <a:latin typeface="+mj-lt"/>
                <a:ea typeface="+mn-ea"/>
                <a:cs typeface="+mn-cs"/>
              </a:defRPr>
            </a:lvl2pPr>
            <a:lvl3pPr marL="569912" indent="0" algn="l" defTabSz="914400" rtl="0" eaLnBrk="1" latinLnBrk="0" hangingPunct="1">
              <a:lnSpc>
                <a:spcPct val="95000"/>
              </a:lnSpc>
              <a:defRPr lang="en-US" sz="1400" kern="1200" dirty="0" smtClean="0">
                <a:solidFill>
                  <a:srgbClr val="435153"/>
                </a:solidFill>
                <a:latin typeface="+mj-lt"/>
                <a:ea typeface="+mn-ea"/>
                <a:cs typeface="+mn-cs"/>
              </a:defRPr>
            </a:lvl3pPr>
            <a:lvl4pPr algn="l" defTabSz="914400" rtl="0" eaLnBrk="1" latinLnBrk="0" hangingPunct="1">
              <a:lnSpc>
                <a:spcPct val="95000"/>
              </a:lnSpc>
              <a:defRPr lang="en-US" sz="1400" kern="1200" dirty="0" smtClean="0">
                <a:solidFill>
                  <a:srgbClr val="435153"/>
                </a:solidFill>
                <a:latin typeface="+mj-lt"/>
                <a:ea typeface="+mn-ea"/>
                <a:cs typeface="+mn-cs"/>
              </a:defRPr>
            </a:lvl4pPr>
            <a:lvl5pPr algn="l" defTabSz="914400" rtl="0" eaLnBrk="1" latinLnBrk="0" hangingPunct="1">
              <a:lnSpc>
                <a:spcPct val="95000"/>
              </a:lnSpc>
              <a:defRPr lang="en-US" sz="1400" kern="1200" dirty="0">
                <a:solidFill>
                  <a:srgbClr val="435153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jpe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375" y="6380780"/>
            <a:ext cx="8477250" cy="160471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9702" y="432215"/>
            <a:ext cx="8588861" cy="838200"/>
          </a:xfrm>
          <a:prstGeom prst="rect">
            <a:avLst/>
          </a:prstGeom>
        </p:spPr>
        <p:txBody>
          <a:bodyPr vert="horz" lIns="82296" tIns="45720" rIns="82296" bIns="45720" rtlCol="0" anchor="b" anchorCtr="0">
            <a:noAutofit/>
          </a:bodyPr>
          <a:lstStyle/>
          <a:p>
            <a:pPr lv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702" y="1339745"/>
            <a:ext cx="8577072" cy="49656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251373" y="6586246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algn="l" defTabSz="814388">
              <a:lnSpc>
                <a:spcPct val="100000"/>
              </a:lnSpc>
            </a:pPr>
            <a:r>
              <a:rPr lang="en-US" sz="600" dirty="0" smtClean="0">
                <a:solidFill>
                  <a:srgbClr val="808080"/>
                </a:solidFill>
                <a:latin typeface="+mj-lt"/>
              </a:rPr>
              <a:t>© 2013 Cisco and/or its affiliates. All rights reserved.</a:t>
            </a:r>
            <a:endParaRPr lang="en-US" sz="600" dirty="0">
              <a:solidFill>
                <a:srgbClr val="808080"/>
              </a:solidFill>
              <a:latin typeface="+mj-lt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ltGray">
          <a:xfrm>
            <a:off x="7763787" y="6584512"/>
            <a:ext cx="811863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r>
              <a:rPr lang="en-US" sz="600" dirty="0">
                <a:solidFill>
                  <a:srgbClr val="808080"/>
                </a:solidFill>
                <a:latin typeface="+mj-lt"/>
              </a:rPr>
              <a:t>Cisco Confidential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ltGray">
          <a:xfrm>
            <a:off x="8639981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600">
                <a:solidFill>
                  <a:srgbClr val="808080"/>
                </a:solidFill>
                <a:latin typeface="+mj-lt"/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600" dirty="0">
              <a:solidFill>
                <a:srgbClr val="808080"/>
              </a:solidFill>
              <a:latin typeface="+mj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930" r:id="rId2"/>
    <p:sldLayoutId id="2147483929" r:id="rId3"/>
    <p:sldLayoutId id="2147483937" r:id="rId4"/>
    <p:sldLayoutId id="2147483900" r:id="rId5"/>
    <p:sldLayoutId id="2147483931" r:id="rId6"/>
    <p:sldLayoutId id="2147483932" r:id="rId7"/>
    <p:sldLayoutId id="2147483933" r:id="rId8"/>
    <p:sldLayoutId id="2147483902" r:id="rId9"/>
    <p:sldLayoutId id="2147483903" r:id="rId10"/>
    <p:sldLayoutId id="2147483935" r:id="rId11"/>
    <p:sldLayoutId id="2147483905" r:id="rId12"/>
    <p:sldLayoutId id="2147483906" r:id="rId13"/>
    <p:sldLayoutId id="2147483907" r:id="rId14"/>
    <p:sldLayoutId id="2147483908" r:id="rId15"/>
    <p:sldLayoutId id="2147483909" r:id="rId16"/>
    <p:sldLayoutId id="2147483910" r:id="rId17"/>
    <p:sldLayoutId id="2147483913" r:id="rId18"/>
    <p:sldLayoutId id="2147483911" r:id="rId19"/>
    <p:sldLayoutId id="2147483912" r:id="rId20"/>
    <p:sldLayoutId id="2147483914" r:id="rId21"/>
    <p:sldLayoutId id="2147483915" r:id="rId22"/>
    <p:sldLayoutId id="2147483916" r:id="rId23"/>
    <p:sldLayoutId id="2147483917" r:id="rId24"/>
    <p:sldLayoutId id="2147483919" r:id="rId25"/>
    <p:sldLayoutId id="2147483921" r:id="rId26"/>
    <p:sldLayoutId id="2147483922" r:id="rId27"/>
    <p:sldLayoutId id="2147483936" r:id="rId28"/>
    <p:sldLayoutId id="2147483924" r:id="rId29"/>
    <p:sldLayoutId id="2147483925" r:id="rId30"/>
    <p:sldLayoutId id="2147483926" r:id="rId31"/>
    <p:sldLayoutId id="2147483927" r:id="rId32"/>
    <p:sldLayoutId id="2147483942" r:id="rId33"/>
    <p:sldLayoutId id="2147483948" r:id="rId34"/>
    <p:sldLayoutId id="2147483949" r:id="rId35"/>
    <p:sldLayoutId id="2147483950" r:id="rId36"/>
    <p:sldLayoutId id="2147483951" r:id="rId37"/>
    <p:sldLayoutId id="2147483952" r:id="rId38"/>
    <p:sldLayoutId id="2147483953" r:id="rId39"/>
    <p:sldLayoutId id="2147483955" r:id="rId40"/>
    <p:sldLayoutId id="2147483956" r:id="rId41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kumimoji="0" lang="en-US" sz="3600" b="0" i="0" u="none" strike="noStrike" kern="1200" cap="none" spc="0" normalizeH="0" baseline="0" dirty="0">
          <a:ln>
            <a:noFill/>
          </a:ln>
          <a:gradFill flip="none" rotWithShape="1">
            <a:gsLst>
              <a:gs pos="16000">
                <a:schemeClr val="tx2"/>
              </a:gs>
              <a:gs pos="100000">
                <a:srgbClr val="28A7DF"/>
              </a:gs>
            </a:gsLst>
            <a:lin ang="1800000" scaled="0"/>
            <a:tileRect/>
          </a:gradFill>
          <a:effectLst/>
          <a:uLnTx/>
          <a:uFillTx/>
          <a:latin typeface="+mj-lt"/>
          <a:ea typeface="+mj-ea"/>
          <a:cs typeface="Arial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5000"/>
        </a:lnSpc>
        <a:spcBef>
          <a:spcPts val="1440"/>
        </a:spcBef>
        <a:buClr>
          <a:srgbClr val="493B93"/>
        </a:buClr>
        <a:buSzPct val="90000"/>
        <a:buFont typeface="Arial" pitchFamily="34" charset="0"/>
        <a:buChar char="•"/>
        <a:tabLst/>
        <a:defRPr lang="en-US" sz="2200" kern="1200" dirty="0" smtClean="0">
          <a:solidFill>
            <a:srgbClr val="435153"/>
          </a:solidFill>
          <a:latin typeface="+mj-lt"/>
          <a:ea typeface="+mn-ea"/>
          <a:cs typeface="+mn-cs"/>
        </a:defRPr>
      </a:lvl1pPr>
      <a:lvl2pPr marL="406400" indent="0" algn="l" defTabSz="914400" rtl="0" eaLnBrk="1" latinLnBrk="0" hangingPunct="1">
        <a:lnSpc>
          <a:spcPct val="95000"/>
        </a:lnSpc>
        <a:spcBef>
          <a:spcPts val="840"/>
        </a:spcBef>
        <a:buClr>
          <a:schemeClr val="tx2"/>
        </a:buClr>
        <a:buFontTx/>
        <a:buNone/>
        <a:defRPr lang="en-US" sz="1800" kern="1200" dirty="0" smtClean="0">
          <a:solidFill>
            <a:srgbClr val="435153"/>
          </a:solidFill>
          <a:latin typeface="+mj-lt"/>
          <a:ea typeface="+mn-ea"/>
          <a:cs typeface="+mn-cs"/>
        </a:defRPr>
      </a:lvl2pPr>
      <a:lvl3pPr marL="571500" indent="-1588" algn="l" defTabSz="914400" rtl="0" eaLnBrk="1" latinLnBrk="0" hangingPunct="1">
        <a:lnSpc>
          <a:spcPct val="95000"/>
        </a:lnSpc>
        <a:spcBef>
          <a:spcPts val="840"/>
        </a:spcBef>
        <a:buFont typeface="Arial" pitchFamily="34" charset="0"/>
        <a:buNone/>
        <a:defRPr lang="en-US" sz="1600" kern="1200" dirty="0" smtClean="0">
          <a:solidFill>
            <a:srgbClr val="435153"/>
          </a:solidFill>
          <a:latin typeface="+mj-lt"/>
          <a:ea typeface="+mn-ea"/>
          <a:cs typeface="+mn-cs"/>
        </a:defRPr>
      </a:lvl3pPr>
      <a:lvl4pPr marL="688975" indent="0" algn="l" defTabSz="914400" rtl="0" eaLnBrk="1" latinLnBrk="0" hangingPunct="1">
        <a:lnSpc>
          <a:spcPct val="95000"/>
        </a:lnSpc>
        <a:spcBef>
          <a:spcPts val="840"/>
        </a:spcBef>
        <a:buFont typeface="Arial" pitchFamily="34" charset="0"/>
        <a:buNone/>
        <a:defRPr lang="en-US" sz="1400" kern="1200" dirty="0" smtClean="0">
          <a:solidFill>
            <a:srgbClr val="435153"/>
          </a:solidFill>
          <a:latin typeface="+mj-lt"/>
          <a:ea typeface="+mn-ea"/>
          <a:cs typeface="+mn-cs"/>
        </a:defRPr>
      </a:lvl4pPr>
      <a:lvl5pPr marL="801688" indent="0" algn="l" defTabSz="914400" rtl="0" eaLnBrk="1" latinLnBrk="0" hangingPunct="1">
        <a:lnSpc>
          <a:spcPct val="95000"/>
        </a:lnSpc>
        <a:spcBef>
          <a:spcPts val="840"/>
        </a:spcBef>
        <a:buFont typeface="Arial" pitchFamily="34" charset="0"/>
        <a:buNone/>
        <a:defRPr lang="en-US" sz="1400" kern="1200" dirty="0">
          <a:solidFill>
            <a:srgbClr val="435153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CNET/Grants/M-PICT/WinterConf2010/CNET/Counselors/Academy/May8_Presentation/2-Community_092907_High.wmv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8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CNET/Grants/M-PICT/WinterConf2010/CNET/Counselors/Academy/May8_Presentation/2-Community_092907_High.wmv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CNET/Grants/M-PICT/WinterConf2010/CNET/Counselors/Academy/May8_Presentation/2-Community_092907_High.wmv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71.emf"/><Relationship Id="rId3" Type="http://schemas.openxmlformats.org/officeDocument/2006/relationships/image" Target="../media/image72.png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74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70.emf"/><Relationship Id="rId5" Type="http://schemas.openxmlformats.org/officeDocument/2006/relationships/image" Target="../media/image69.emf"/><Relationship Id="rId15" Type="http://schemas.openxmlformats.org/officeDocument/2006/relationships/image" Target="../media/image73.png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5.bin"/><Relationship Id="rId14" Type="http://schemas.openxmlformats.org/officeDocument/2006/relationships/hyperlink" Target="http://www.google.com/url?sa=i&amp;rct=j&amp;q=&amp;esrc=s&amp;source=images&amp;cd=&amp;cad=rja&amp;uact=8&amp;ved=0ahUKEwjF9LfRmqTKAhXCOD4KHafFASEQjRwIBw&amp;url=http://www.turboadvisor.com/#!what-we-do/c1y7z&amp;psig=AFQjCNG0r8Auzc3pozHE2Gpzt1vojS6CGg&amp;ust=1452685383979628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8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notesSlide" Target="../notesSlides/notesSlide5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41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3682" y="4083066"/>
            <a:ext cx="4665818" cy="384721"/>
          </a:xfrm>
        </p:spPr>
        <p:txBody>
          <a:bodyPr/>
          <a:lstStyle/>
          <a:p>
            <a:r>
              <a:rPr lang="en-US" dirty="0" smtClean="0"/>
              <a:t>Richard Grotegut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393" y="962479"/>
            <a:ext cx="8922607" cy="2907239"/>
          </a:xfrm>
        </p:spPr>
        <p:txBody>
          <a:bodyPr/>
          <a:lstStyle/>
          <a:p>
            <a:r>
              <a:rPr lang="en-US" sz="4400" dirty="0" smtClean="0"/>
              <a:t>Introducing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Cisco Networking Academy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1783" y="4468454"/>
            <a:ext cx="3657600" cy="1144929"/>
          </a:xfrm>
        </p:spPr>
        <p:txBody>
          <a:bodyPr/>
          <a:lstStyle/>
          <a:p>
            <a:r>
              <a:rPr lang="en-US" dirty="0" smtClean="0"/>
              <a:t>Western Academy Support &amp; Training Center (WASTC) Director Deputy Sector Navigator IT/CS Diablo Valley College </a:t>
            </a:r>
          </a:p>
        </p:txBody>
      </p:sp>
    </p:spTree>
    <p:extLst>
      <p:ext uri="{BB962C8B-B14F-4D97-AF65-F5344CB8AC3E}">
        <p14:creationId xmlns:p14="http://schemas.microsoft.com/office/powerpoint/2010/main" val="345045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 flipV="1">
            <a:off x="590843" y="1238802"/>
            <a:ext cx="8004517" cy="640080"/>
          </a:xfrm>
          <a:prstGeom prst="roundRect">
            <a:avLst>
              <a:gd name="adj" fmla="val 18348"/>
            </a:avLst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folHlink">
                  <a:alpha val="35001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3025" tIns="36511" rIns="73025" bIns="36511" anchor="ctr"/>
          <a:lstStyle/>
          <a:p>
            <a:endParaRPr lang="en-US" i="0" dirty="0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816475" y="1328738"/>
            <a:ext cx="3348037" cy="328612"/>
          </a:xfrm>
          <a:noFill/>
          <a:ln>
            <a:noFill/>
          </a:ln>
        </p:spPr>
        <p:txBody>
          <a:bodyPr wrap="none" lIns="82124" tIns="41061" rIns="82124" bIns="41061">
            <a:spAutoFit/>
          </a:bodyPr>
          <a:lstStyle/>
          <a:p>
            <a:pPr algn="ctr" defTabSz="814388" eaLnBrk="0" hangingPunct="0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sz="1600" dirty="0" smtClean="0">
                <a:solidFill>
                  <a:schemeClr val="bg2">
                    <a:lumMod val="65000"/>
                    <a:lumOff val="35000"/>
                  </a:schemeClr>
                </a:solidFill>
                <a:latin typeface="Arial" charset="0"/>
                <a:cs typeface="+mn-cs"/>
              </a:rPr>
              <a:t>Integrated into the Online Curricula</a:t>
            </a:r>
            <a:endParaRPr lang="en-US" sz="1600" dirty="0">
              <a:solidFill>
                <a:schemeClr val="bg2">
                  <a:lumMod val="65000"/>
                  <a:lumOff val="35000"/>
                </a:schemeClr>
              </a:solidFill>
              <a:latin typeface="Arial" charset="0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48340" y="2101670"/>
            <a:ext cx="2913836" cy="3702400"/>
            <a:chOff x="294132" y="2234735"/>
            <a:chExt cx="2913836" cy="3702400"/>
          </a:xfrm>
        </p:grpSpPr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294132" y="2234735"/>
              <a:ext cx="2740096" cy="1966489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blurRad="190500" algn="ctr" rotWithShape="0">
                <a:prstClr val="black">
                  <a:alpha val="50000"/>
                </a:prstClr>
              </a:outerShdw>
            </a:effectLst>
          </p:spPr>
        </p:pic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1012875" y="3840019"/>
              <a:ext cx="2195093" cy="209711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blurRad="190500" algn="ctr" rotWithShape="0">
                <a:prstClr val="black">
                  <a:alpha val="50000"/>
                </a:prstClr>
              </a:outerShdw>
            </a:effectLst>
          </p:spPr>
        </p:pic>
      </p:grpSp>
      <p:sp>
        <p:nvSpPr>
          <p:cNvPr id="12" name="Rectangle 16"/>
          <p:cNvSpPr txBox="1">
            <a:spLocks noChangeArrowheads="1"/>
          </p:cNvSpPr>
          <p:nvPr/>
        </p:nvSpPr>
        <p:spPr>
          <a:xfrm>
            <a:off x="661988" y="21397"/>
            <a:ext cx="8308975" cy="838200"/>
          </a:xfrm>
          <a:prstGeom prst="rect">
            <a:avLst/>
          </a:prstGeom>
        </p:spPr>
        <p:txBody>
          <a:bodyPr vert="horz" lIns="82296" tIns="45720" rIns="82296" bIns="45720" rtlCol="0" anchor="b" anchorCtr="0">
            <a:noAutofit/>
          </a:bodyPr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Hands-on Labs and </a:t>
            </a:r>
            <a:r>
              <a:rPr lang="en-US" sz="3200" dirty="0" smtClean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Arial" pitchFamily="34" charset="0"/>
                <a:cs typeface="Arial" pitchFamily="34" charset="0"/>
              </a:rPr>
              <a:t>Interactive Activities</a:t>
            </a:r>
            <a:endParaRPr kumimoji="0" lang="en-US" sz="3200" b="0" i="0" u="none" strike="noStrike" kern="1200" cap="none" normalizeH="0" baseline="0" noProof="0" dirty="0" smtClean="0">
              <a:ln>
                <a:noFill/>
              </a:ln>
              <a:gradFill>
                <a:gsLst>
                  <a:gs pos="0">
                    <a:schemeClr val="tx1"/>
                  </a:gs>
                  <a:gs pos="44000">
                    <a:srgbClr val="01BBBB"/>
                  </a:gs>
                  <a:gs pos="100000">
                    <a:schemeClr val="accent4"/>
                  </a:gs>
                </a:gsLst>
                <a:lin ang="4800000" scaled="0"/>
              </a:gra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937938" y="1328417"/>
            <a:ext cx="3570502" cy="329145"/>
          </a:xfrm>
          <a:prstGeom prst="rect">
            <a:avLst/>
          </a:prstGeom>
          <a:noFill/>
          <a:ln>
            <a:noFill/>
          </a:ln>
        </p:spPr>
        <p:txBody>
          <a:bodyPr wrap="none" lIns="82124" tIns="41061" rIns="82124" bIns="41061">
            <a:spAutoFit/>
          </a:bodyPr>
          <a:lstStyle/>
          <a:p>
            <a:pPr marL="228600" marR="0" lvl="0" indent="-228600" algn="ctr" defTabSz="814388" eaLnBrk="0" latinLnBrk="0" hangingPunct="0">
              <a:spcAft>
                <a:spcPts val="0"/>
              </a:spcAft>
              <a:buClr>
                <a:schemeClr val="tx2"/>
              </a:buClr>
              <a:buSzPct val="90000"/>
              <a:tabLst/>
              <a:defRPr/>
            </a:pPr>
            <a:r>
              <a:rPr lang="en-US" sz="1600" dirty="0" smtClean="0">
                <a:solidFill>
                  <a:schemeClr val="bg2">
                    <a:lumMod val="65000"/>
                    <a:lumOff val="35000"/>
                  </a:schemeClr>
                </a:solidFill>
                <a:latin typeface="Arial" charset="0"/>
              </a:rPr>
              <a:t>Practical Application of Learned Skills</a:t>
            </a:r>
          </a:p>
        </p:txBody>
      </p:sp>
      <p:cxnSp>
        <p:nvCxnSpPr>
          <p:cNvPr id="14" name="Straight Connector 13"/>
          <p:cNvCxnSpPr/>
          <p:nvPr/>
        </p:nvCxnSpPr>
        <p:spPr>
          <a:xfrm rot="5400000">
            <a:off x="4480560" y="1470075"/>
            <a:ext cx="2954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3685734" y="2018471"/>
            <a:ext cx="4909626" cy="3965413"/>
            <a:chOff x="3516909" y="1936209"/>
            <a:chExt cx="5063724" cy="4089880"/>
          </a:xfrm>
        </p:grpSpPr>
        <p:pic>
          <p:nvPicPr>
            <p:cNvPr id="16" name="Picture 9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3517181" y="1936209"/>
              <a:ext cx="2533207" cy="178245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blurRad="190500" algn="ctr" rotWithShape="0">
                <a:prstClr val="black">
                  <a:alpha val="50000"/>
                </a:prstClr>
              </a:outerShdw>
            </a:effectLst>
          </p:spPr>
        </p:pic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6266071" y="2084609"/>
              <a:ext cx="2300061" cy="1997178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blurRad="190500" algn="ctr" rotWithShape="0">
                <a:prstClr val="black">
                  <a:alpha val="50000"/>
                </a:prstClr>
              </a:outerShdw>
            </a:effectLst>
          </p:spPr>
        </p:pic>
        <p:pic>
          <p:nvPicPr>
            <p:cNvPr id="18" name="Picture 7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6090439" y="4230158"/>
              <a:ext cx="2490194" cy="179593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blurRad="190500" algn="ctr" rotWithShape="0">
                <a:prstClr val="black">
                  <a:alpha val="50000"/>
                </a:prstClr>
              </a:outerShdw>
            </a:effectLst>
          </p:spPr>
        </p:pic>
        <p:pic>
          <p:nvPicPr>
            <p:cNvPr id="19" name="Picture 18" descr="3D.jpg"/>
            <p:cNvPicPr>
              <a:picLocks noChangeAspect="1"/>
            </p:cNvPicPr>
            <p:nvPr/>
          </p:nvPicPr>
          <p:blipFill>
            <a:blip r:embed="rId8" cstate="screen"/>
            <a:stretch>
              <a:fillRect/>
            </a:stretch>
          </p:blipFill>
          <p:spPr>
            <a:xfrm>
              <a:off x="3516909" y="3889742"/>
              <a:ext cx="2347584" cy="1692969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blurRad="190500" algn="ctr" rotWithShape="0">
                <a:prstClr val="black">
                  <a:alpha val="5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27347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288258"/>
            <a:ext cx="9144000" cy="3172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3573385"/>
            <a:ext cx="9144000" cy="3310602"/>
          </a:xfrm>
          <a:prstGeom prst="rect">
            <a:avLst/>
          </a:prstGeom>
          <a:gradFill flip="none" rotWithShape="1">
            <a:gsLst>
              <a:gs pos="100000">
                <a:srgbClr val="2C8EA2">
                  <a:alpha val="54902"/>
                </a:srgbClr>
              </a:gs>
              <a:gs pos="0">
                <a:srgbClr val="0096D6">
                  <a:tint val="23500"/>
                  <a:satMod val="160000"/>
                  <a:alpha val="0"/>
                </a:srgbClr>
              </a:gs>
            </a:gsLst>
            <a:lin ang="5400000" scaled="1"/>
            <a:tileRect/>
          </a:gradFill>
          <a:ln w="25400" cap="flat" cmpd="sng" algn="ctr">
            <a:noFill/>
            <a:prstDash val="solid"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map.png"/>
          <p:cNvPicPr>
            <a:picLocks noChangeAspect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0" y="4259078"/>
            <a:ext cx="9144000" cy="2609557"/>
          </a:xfrm>
          <a:prstGeom prst="rect">
            <a:avLst/>
          </a:prstGeom>
          <a:noFill/>
        </p:spPr>
      </p:pic>
      <p:sp>
        <p:nvSpPr>
          <p:cNvPr id="16" name="Rounded Rectangle 15"/>
          <p:cNvSpPr/>
          <p:nvPr/>
        </p:nvSpPr>
        <p:spPr>
          <a:xfrm>
            <a:off x="464236" y="1728068"/>
            <a:ext cx="8173328" cy="4325413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C2188D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-114300" algn="ctr">
              <a:lnSpc>
                <a:spcPct val="95000"/>
              </a:lnSpc>
              <a:buClr>
                <a:srgbClr val="6DB344"/>
              </a:buClr>
              <a:buSzPct val="90000"/>
              <a:tabLst>
                <a:tab pos="285750" algn="l"/>
              </a:tabLs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>
            <a:off x="593624" y="2841944"/>
            <a:ext cx="7931399" cy="0"/>
          </a:xfrm>
          <a:prstGeom prst="line">
            <a:avLst/>
          </a:prstGeom>
          <a:noFill/>
          <a:ln w="12700">
            <a:solidFill>
              <a:srgbClr val="0070C0"/>
            </a:solidFill>
            <a:round/>
            <a:headEnd/>
            <a:tailEnd/>
          </a:ln>
          <a:effectLst/>
        </p:spPr>
        <p:txBody>
          <a:bodyPr wrap="none" lIns="73025" tIns="36512" rIns="73025" bIns="36512" anchor="ctr"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5076699" y="1932992"/>
            <a:ext cx="3440113" cy="88934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73025" tIns="36512" rIns="73025" bIns="36512">
            <a:spAutoFit/>
          </a:bodyPr>
          <a:lstStyle/>
          <a:p>
            <a:pPr algn="r" defTabSz="814388" eaLnBrk="0" hangingPunct="0">
              <a:spcBef>
                <a:spcPts val="0"/>
              </a:spcBef>
            </a:pPr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itchFamily="34" charset="0"/>
              </a:rPr>
              <a:t>Instructors worldwide</a:t>
            </a: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itchFamily="34" charset="0"/>
              </a:rPr>
              <a:t/>
            </a:r>
            <a:b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itchFamily="34" charset="0"/>
              </a:rPr>
            </a:br>
            <a:r>
              <a:rPr lang="en-US" sz="35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20,000</a:t>
            </a:r>
            <a:endParaRPr lang="en-US" sz="350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6384799" y="3919619"/>
            <a:ext cx="2132013" cy="88934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73025" tIns="36512" rIns="73025" bIns="36512">
            <a:spAutoFit/>
          </a:bodyPr>
          <a:lstStyle/>
          <a:p>
            <a:pPr algn="r" defTabSz="814388" eaLnBrk="0" hangingPunct="0">
              <a:spcBef>
                <a:spcPts val="0"/>
              </a:spcBef>
            </a:pPr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itchFamily="34" charset="0"/>
              </a:rPr>
              <a:t>Languages offered</a:t>
            </a: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itchFamily="34" charset="0"/>
              </a:rPr>
              <a:t/>
            </a:r>
            <a:b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itchFamily="34" charset="0"/>
              </a:rPr>
            </a:br>
            <a:r>
              <a:rPr lang="en-US" sz="35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19</a:t>
            </a:r>
            <a:endParaRPr lang="en-US" sz="350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574599" y="2938708"/>
            <a:ext cx="4930775" cy="88934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73025" tIns="36512" rIns="73025" bIns="36512">
            <a:spAutoFit/>
          </a:bodyPr>
          <a:lstStyle/>
          <a:p>
            <a:pPr defTabSz="814388" eaLnBrk="0" hangingPunct="0">
              <a:spcBef>
                <a:spcPts val="0"/>
              </a:spcBef>
            </a:pPr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itchFamily="34" charset="0"/>
              </a:rPr>
              <a:t>Students worldwide</a:t>
            </a:r>
            <a:r>
              <a:rPr lang="en-US" sz="16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6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</a:br>
            <a:r>
              <a:rPr lang="en-US" sz="35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5 Million</a:t>
            </a:r>
            <a:endParaRPr lang="en-US" sz="350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574599" y="1918362"/>
            <a:ext cx="1916112" cy="88934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73025" tIns="36512" rIns="73025" bIns="36512">
            <a:spAutoFit/>
          </a:bodyPr>
          <a:lstStyle/>
          <a:p>
            <a:pPr defTabSz="814388" eaLnBrk="0" hangingPunct="0">
              <a:spcBef>
                <a:spcPts val="0"/>
              </a:spcBef>
            </a:pPr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itchFamily="34" charset="0"/>
              </a:rPr>
              <a:t>Countries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defTabSz="814388" eaLnBrk="0" hangingPunct="0">
              <a:spcBef>
                <a:spcPts val="0"/>
              </a:spcBef>
            </a:pPr>
            <a:r>
              <a:rPr lang="en-US" sz="35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170  </a:t>
            </a:r>
            <a:endParaRPr lang="en-US" sz="350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574599" y="3918247"/>
            <a:ext cx="3440113" cy="88934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73025" tIns="36512" rIns="73025" bIns="36512">
            <a:spAutoFit/>
          </a:bodyPr>
          <a:lstStyle/>
          <a:p>
            <a:pPr defTabSz="814388" eaLnBrk="0" hangingPunct="0">
              <a:spcBef>
                <a:spcPts val="0"/>
              </a:spcBef>
            </a:pPr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itchFamily="34" charset="0"/>
              </a:rPr>
              <a:t>Academy schools worldwide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defTabSz="814388" eaLnBrk="0" hangingPunct="0">
              <a:spcBef>
                <a:spcPts val="0"/>
              </a:spcBef>
            </a:pPr>
            <a:r>
              <a:rPr lang="en-US" sz="35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9,500</a:t>
            </a:r>
            <a:endParaRPr lang="en-US" sz="350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5076699" y="2951409"/>
            <a:ext cx="3440113" cy="88934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73025" tIns="36512" rIns="73025" bIns="36512">
            <a:spAutoFit/>
          </a:bodyPr>
          <a:lstStyle/>
          <a:p>
            <a:pPr algn="r" defTabSz="814388" eaLnBrk="0" hangingPunct="0">
              <a:spcBef>
                <a:spcPts val="0"/>
              </a:spcBef>
            </a:pPr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itchFamily="34" charset="0"/>
              </a:rPr>
              <a:t>Online exams taken</a:t>
            </a:r>
            <a:r>
              <a:rPr lang="en-US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</a:br>
            <a:r>
              <a:rPr lang="en-US" sz="35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143 Million </a:t>
            </a:r>
            <a:endParaRPr lang="en-US" sz="350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Line 12"/>
          <p:cNvSpPr>
            <a:spLocks noChangeShapeType="1"/>
          </p:cNvSpPr>
          <p:nvPr/>
        </p:nvSpPr>
        <p:spPr bwMode="auto">
          <a:xfrm>
            <a:off x="593624" y="3840752"/>
            <a:ext cx="7931399" cy="0"/>
          </a:xfrm>
          <a:prstGeom prst="line">
            <a:avLst/>
          </a:prstGeom>
          <a:noFill/>
          <a:ln w="12700">
            <a:solidFill>
              <a:srgbClr val="0070C0"/>
            </a:solidFill>
            <a:round/>
            <a:headEnd/>
            <a:tailEnd/>
          </a:ln>
          <a:effectLst/>
        </p:spPr>
        <p:txBody>
          <a:bodyPr wrap="none" lIns="73025" tIns="36512" rIns="73025" bIns="36512" anchor="ctr"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83213" y="306731"/>
            <a:ext cx="7738436" cy="1056452"/>
          </a:xfrm>
          <a:prstGeom prst="rect">
            <a:avLst/>
          </a:prstGeom>
        </p:spPr>
        <p:txBody>
          <a:bodyPr vert="horz" lIns="82296" tIns="45720" rIns="82296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kumimoji="0" lang="en-US" sz="3600" b="0" i="0" u="none" strike="noStrike" kern="1200" cap="none" spc="0" normalizeH="0" baseline="0">
                <a:ln>
                  <a:noFill/>
                </a:ln>
                <a:gradFill flip="none" rotWithShape="1">
                  <a:gsLst>
                    <a:gs pos="16000">
                      <a:schemeClr val="tx2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>
              <a:lnSpc>
                <a:spcPts val="3800"/>
              </a:lnSpc>
            </a:pPr>
            <a:r>
              <a:rPr lang="en-US" sz="4000" kern="0" dirty="0" smtClean="0">
                <a:latin typeface="Arial" panose="020B0604020202020204" pitchFamily="34" charset="0"/>
                <a:ea typeface="ＭＳ Ｐゴシック" pitchFamily="34" charset="-128"/>
              </a:rPr>
              <a:t>The World’s Largest Classroom</a:t>
            </a:r>
            <a:br>
              <a:rPr lang="en-US" sz="4000" kern="0" dirty="0" smtClean="0">
                <a:latin typeface="Arial" panose="020B0604020202020204" pitchFamily="34" charset="0"/>
                <a:ea typeface="ＭＳ Ｐゴシック" pitchFamily="34" charset="-128"/>
              </a:rPr>
            </a:br>
            <a:r>
              <a:rPr lang="en-US" sz="4000" kern="0" dirty="0" smtClean="0">
                <a:latin typeface="Arial" panose="020B0604020202020204" pitchFamily="34" charset="0"/>
                <a:ea typeface="ＭＳ Ｐゴシック" pitchFamily="34" charset="-128"/>
              </a:rPr>
              <a:t> </a:t>
            </a:r>
            <a:r>
              <a:rPr lang="en-US" sz="2400" kern="0" dirty="0" smtClean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34" charset="-128"/>
              </a:rPr>
              <a:t>Impact since 1997</a:t>
            </a:r>
            <a:endParaRPr lang="en-US" sz="3200" kern="0" dirty="0">
              <a:solidFill>
                <a:schemeClr val="bg1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708952" y="4419219"/>
            <a:ext cx="6030896" cy="2108758"/>
          </a:xfrm>
          <a:prstGeom prst="irregularSeal1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square" lIns="73025" tIns="36512" rIns="73025" bIns="36512">
            <a:spAutoFit/>
          </a:bodyPr>
          <a:lstStyle/>
          <a:p>
            <a:pPr defTabSz="814388" eaLnBrk="0" hangingPunct="0">
              <a:spcBef>
                <a:spcPts val="0"/>
              </a:spcBef>
            </a:pPr>
            <a:r>
              <a:rPr lang="en-US" sz="22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Over 1 Million Current Students!</a:t>
            </a:r>
            <a:endParaRPr lang="en-US" sz="220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59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This Mean for your Students?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Teaches students how to design, build, troubleshoot, and secure computer </a:t>
            </a:r>
            <a:r>
              <a:rPr lang="en-US" sz="2400" dirty="0" smtClean="0"/>
              <a:t>networks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ICT skills and knowledge for students looking to gain a competitive edge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Provides </a:t>
            </a:r>
            <a:r>
              <a:rPr lang="en-US" sz="2400" dirty="0"/>
              <a:t>a </a:t>
            </a:r>
            <a:r>
              <a:rPr lang="en-US" sz="2400" b="1" dirty="0" smtClean="0"/>
              <a:t>clear </a:t>
            </a:r>
            <a:r>
              <a:rPr lang="en-US" sz="2400" b="1" dirty="0"/>
              <a:t>and d</a:t>
            </a:r>
            <a:r>
              <a:rPr lang="en-US" sz="2400" b="1" dirty="0" smtClean="0"/>
              <a:t>irect pathway </a:t>
            </a:r>
            <a:r>
              <a:rPr lang="en-US" sz="2400" dirty="0"/>
              <a:t>to a </a:t>
            </a:r>
            <a:r>
              <a:rPr lang="en-US" sz="2400" dirty="0" smtClean="0"/>
              <a:t>career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Engages them in a 21st </a:t>
            </a:r>
            <a:r>
              <a:rPr lang="en-US" sz="2400" dirty="0"/>
              <a:t>Century Education Model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400" kern="0" dirty="0" smtClean="0">
                <a:solidFill>
                  <a:srgbClr val="546568"/>
                </a:solidFill>
                <a:latin typeface="Arial" pitchFamily="34" charset="0"/>
                <a:cs typeface="Arial" pitchFamily="34" charset="0"/>
              </a:rPr>
              <a:t>Virtually no limits — nearly every organization relies on ICT for success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400" kern="0" dirty="0" smtClean="0">
                <a:solidFill>
                  <a:srgbClr val="546568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US" sz="2400" b="1" kern="0" dirty="0">
                <a:solidFill>
                  <a:srgbClr val="546568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2400" b="1" kern="0" dirty="0" smtClean="0">
                <a:solidFill>
                  <a:srgbClr val="546568"/>
                </a:solidFill>
                <a:latin typeface="Arial" pitchFamily="34" charset="0"/>
                <a:cs typeface="Arial" pitchFamily="34" charset="0"/>
              </a:rPr>
              <a:t>tandards-based</a:t>
            </a:r>
            <a:r>
              <a:rPr lang="en-US" sz="2400" kern="0" dirty="0" smtClean="0">
                <a:solidFill>
                  <a:srgbClr val="546568"/>
                </a:solidFill>
                <a:latin typeface="Arial" pitchFamily="34" charset="0"/>
                <a:cs typeface="Arial" pitchFamily="34" charset="0"/>
              </a:rPr>
              <a:t> curriculum</a:t>
            </a:r>
          </a:p>
          <a:p>
            <a:pPr marL="0" indent="0">
              <a:buNone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Picture 3" descr="HAE00784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 flipH="1">
            <a:off x="6781799" y="4682741"/>
            <a:ext cx="1698758" cy="1538648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88900" algn="ctr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801405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21392" y="399142"/>
            <a:ext cx="8796877" cy="3132728"/>
          </a:xfrm>
        </p:spPr>
        <p:txBody>
          <a:bodyPr/>
          <a:lstStyle/>
          <a:p>
            <a:r>
              <a:rPr lang="en-US" sz="3600" i="1" dirty="0" smtClean="0"/>
              <a:t>California ICT Pathways, State </a:t>
            </a:r>
            <a:r>
              <a:rPr lang="en-US" sz="3600" i="1" dirty="0"/>
              <a:t>CTE Model Curriculum </a:t>
            </a:r>
            <a:r>
              <a:rPr lang="en-US" sz="3600" i="1" dirty="0" smtClean="0"/>
              <a:t>Standards and </a:t>
            </a:r>
            <a:r>
              <a:rPr lang="en-US" sz="4000" i="1" dirty="0" smtClean="0"/>
              <a:t>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Internet </a:t>
            </a:r>
            <a:r>
              <a:rPr lang="en-US" sz="4000" dirty="0"/>
              <a:t>Engineering </a:t>
            </a:r>
            <a:r>
              <a:rPr lang="en-US" sz="4000" dirty="0" smtClean="0"/>
              <a:t>&amp; Cybersecurity</a:t>
            </a:r>
            <a:endParaRPr lang="en-US" sz="4400" dirty="0"/>
          </a:p>
        </p:txBody>
      </p:sp>
      <p:sp>
        <p:nvSpPr>
          <p:cNvPr id="2" name="Rectangle 1"/>
          <p:cNvSpPr/>
          <p:nvPr/>
        </p:nvSpPr>
        <p:spPr>
          <a:xfrm>
            <a:off x="366531" y="4204454"/>
            <a:ext cx="7716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Richard </a:t>
            </a:r>
            <a:r>
              <a:rPr lang="en-US" dirty="0" err="1" smtClean="0"/>
              <a:t>Grotegut</a:t>
            </a:r>
            <a:r>
              <a:rPr lang="en-US" dirty="0" smtClean="0"/>
              <a:t>, Deputy Sector Navigator Bay Region, Director, WASTC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9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versus Computer Science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52" y="1531620"/>
            <a:ext cx="8069495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527638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3" descr="qa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719263"/>
            <a:ext cx="9144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2"/>
          <p:cNvSpPr>
            <a:spLocks noChangeArrowheads="1"/>
          </p:cNvSpPr>
          <p:nvPr/>
        </p:nvSpPr>
        <p:spPr bwMode="auto">
          <a:xfrm>
            <a:off x="4924425" y="2857500"/>
            <a:ext cx="39782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124" tIns="41061" rIns="82124" bIns="41061" anchor="ctr"/>
          <a:lstStyle>
            <a:lvl1pPr defTabSz="814388">
              <a:lnSpc>
                <a:spcPct val="95000"/>
              </a:lnSpc>
              <a:spcBef>
                <a:spcPct val="500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14388">
              <a:lnSpc>
                <a:spcPct val="95000"/>
              </a:lnSpc>
              <a:spcBef>
                <a:spcPct val="35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14388">
              <a:lnSpc>
                <a:spcPct val="95000"/>
              </a:lnSpc>
              <a:spcBef>
                <a:spcPct val="35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14388">
              <a:lnSpc>
                <a:spcPct val="95000"/>
              </a:lnSpc>
              <a:spcBef>
                <a:spcPct val="35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14388">
              <a:lnSpc>
                <a:spcPct val="95000"/>
              </a:lnSpc>
              <a:spcBef>
                <a:spcPct val="35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14388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14388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14388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14388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3600" dirty="0">
                <a:solidFill>
                  <a:srgbClr val="FFFFFF"/>
                </a:solidFill>
              </a:rPr>
              <a:t>IT/Cybersecurity</a:t>
            </a:r>
            <a:r>
              <a:rPr lang="en-US" altLang="en-US" sz="3600" dirty="0" smtClean="0">
                <a:solidFill>
                  <a:srgbClr val="FFFFFF"/>
                </a:solidFill>
              </a:rPr>
              <a:t> Pathways and the Cisco Academy Program</a:t>
            </a:r>
            <a:endParaRPr lang="en-US" altLang="en-US" sz="3600" dirty="0">
              <a:solidFill>
                <a:schemeClr val="folHlink"/>
              </a:solidFill>
            </a:endParaRP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962150" y="5013325"/>
            <a:ext cx="6940550" cy="965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36538" indent="-236538" defTabSz="814388">
              <a:lnSpc>
                <a:spcPct val="95000"/>
              </a:lnSpc>
              <a:spcBef>
                <a:spcPct val="500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14388">
              <a:lnSpc>
                <a:spcPct val="95000"/>
              </a:lnSpc>
              <a:spcBef>
                <a:spcPct val="35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14388">
              <a:lnSpc>
                <a:spcPct val="95000"/>
              </a:lnSpc>
              <a:spcBef>
                <a:spcPct val="35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14388">
              <a:lnSpc>
                <a:spcPct val="95000"/>
              </a:lnSpc>
              <a:spcBef>
                <a:spcPct val="35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14388">
              <a:lnSpc>
                <a:spcPct val="95000"/>
              </a:lnSpc>
              <a:spcBef>
                <a:spcPct val="35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14388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14388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14388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14388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lnSpc>
                <a:spcPct val="115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z="2800" b="1" dirty="0">
                <a:solidFill>
                  <a:schemeClr val="bg2"/>
                </a:solidFill>
              </a:rPr>
              <a:t>Building the Pathway</a:t>
            </a:r>
            <a:endParaRPr lang="en-US" altLang="en-US" sz="2000" b="1" dirty="0">
              <a:solidFill>
                <a:schemeClr val="bg2"/>
              </a:solidFill>
            </a:endParaRPr>
          </a:p>
        </p:txBody>
      </p:sp>
      <p:pic>
        <p:nvPicPr>
          <p:cNvPr id="410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9263"/>
            <a:ext cx="4597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15153" y="6260951"/>
            <a:ext cx="8735209" cy="5163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091305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10"/>
          <p:cNvSpPr>
            <a:spLocks noChangeArrowheads="1"/>
          </p:cNvSpPr>
          <p:nvPr/>
        </p:nvSpPr>
        <p:spPr bwMode="auto">
          <a:xfrm flipV="1">
            <a:off x="2730760" y="1209492"/>
            <a:ext cx="3587262" cy="836314"/>
          </a:xfrm>
          <a:prstGeom prst="roundRect">
            <a:avLst>
              <a:gd name="adj" fmla="val 18348"/>
            </a:avLst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folHlink">
                  <a:alpha val="35001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3025" tIns="36511" rIns="73025" bIns="36511" anchor="ctr"/>
          <a:lstStyle/>
          <a:p>
            <a:endParaRPr lang="en-US" i="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698" y="240828"/>
            <a:ext cx="8588861" cy="838200"/>
          </a:xfrm>
        </p:spPr>
        <p:txBody>
          <a:bodyPr/>
          <a:lstStyle/>
          <a:p>
            <a:r>
              <a:rPr lang="en-US" dirty="0" smtClean="0">
                <a:gradFill flip="none" rotWithShape="1">
                  <a:gsLst>
                    <a:gs pos="16000">
                      <a:srgbClr val="6B308E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</a:rPr>
              <a:t>Cisco Academy High School Curriculum</a:t>
            </a:r>
            <a:endParaRPr lang="en-US" dirty="0"/>
          </a:p>
        </p:txBody>
      </p:sp>
      <p:sp>
        <p:nvSpPr>
          <p:cNvPr id="46" name="Pentagon 45"/>
          <p:cNvSpPr/>
          <p:nvPr/>
        </p:nvSpPr>
        <p:spPr>
          <a:xfrm>
            <a:off x="1746022" y="5522456"/>
            <a:ext cx="5054599" cy="417512"/>
          </a:xfrm>
          <a:prstGeom prst="homePlate">
            <a:avLst>
              <a:gd name="adj" fmla="val 43726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96D6"/>
              </a:solidFill>
              <a:effectLst/>
              <a:uLnTx/>
              <a:uFillTx/>
              <a:latin typeface="CiscoSans ExtraLight"/>
              <a:ea typeface="MS PGothic" pitchFamily="34" charset="-128"/>
            </a:endParaRPr>
          </a:p>
        </p:txBody>
      </p:sp>
      <p:sp>
        <p:nvSpPr>
          <p:cNvPr id="48" name="Rectangle 56"/>
          <p:cNvSpPr>
            <a:spLocks noChangeArrowheads="1"/>
          </p:cNvSpPr>
          <p:nvPr/>
        </p:nvSpPr>
        <p:spPr bwMode="auto">
          <a:xfrm>
            <a:off x="1821157" y="1567295"/>
            <a:ext cx="5227343" cy="1059839"/>
          </a:xfrm>
          <a:prstGeom prst="homePlate">
            <a:avLst/>
          </a:prstGeom>
          <a:solidFill>
            <a:srgbClr val="7030A0"/>
          </a:solidFill>
          <a:ln>
            <a:noFill/>
          </a:ln>
          <a:extLst/>
        </p:spPr>
        <p:txBody>
          <a:bodyPr lIns="82124" tIns="41061" rIns="82124" bIns="4106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9" name="Text Box 63"/>
          <p:cNvSpPr txBox="1">
            <a:spLocks noChangeArrowheads="1"/>
          </p:cNvSpPr>
          <p:nvPr/>
        </p:nvSpPr>
        <p:spPr bwMode="auto">
          <a:xfrm>
            <a:off x="2166850" y="1947556"/>
            <a:ext cx="1389063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814388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8143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CompTIA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/>
            </a:r>
            <a:b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</a:b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+</a:t>
            </a:r>
          </a:p>
        </p:txBody>
      </p:sp>
      <p:sp>
        <p:nvSpPr>
          <p:cNvPr id="50" name="Text Box 63"/>
          <p:cNvSpPr txBox="1">
            <a:spLocks noChangeArrowheads="1"/>
          </p:cNvSpPr>
          <p:nvPr/>
        </p:nvSpPr>
        <p:spPr bwMode="auto">
          <a:xfrm>
            <a:off x="3838679" y="1849925"/>
            <a:ext cx="1946174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814388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814388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CCENT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3882980" y="1799079"/>
            <a:ext cx="1830074" cy="596268"/>
            <a:chOff x="2005800" y="2133160"/>
            <a:chExt cx="1830074" cy="868681"/>
          </a:xfrm>
        </p:grpSpPr>
        <p:cxnSp>
          <p:nvCxnSpPr>
            <p:cNvPr id="58" name="Straight Connector 57"/>
            <p:cNvCxnSpPr/>
            <p:nvPr/>
          </p:nvCxnSpPr>
          <p:spPr>
            <a:xfrm rot="5400000">
              <a:off x="3401534" y="2567501"/>
              <a:ext cx="868680" cy="0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>
            <a:xfrm rot="5400000">
              <a:off x="1571460" y="2567500"/>
              <a:ext cx="868680" cy="0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62" name="Rectangle 56"/>
          <p:cNvSpPr>
            <a:spLocks noChangeArrowheads="1"/>
          </p:cNvSpPr>
          <p:nvPr/>
        </p:nvSpPr>
        <p:spPr bwMode="auto">
          <a:xfrm rot="16200000">
            <a:off x="3829348" y="2879463"/>
            <a:ext cx="1964837" cy="1576815"/>
          </a:xfrm>
          <a:prstGeom prst="homePlate">
            <a:avLst>
              <a:gd name="adj" fmla="val 39300"/>
            </a:avLst>
          </a:prstGeom>
          <a:gradFill flip="none" rotWithShape="1">
            <a:gsLst>
              <a:gs pos="0">
                <a:schemeClr val="tx1">
                  <a:lumMod val="75000"/>
                </a:schemeClr>
              </a:gs>
              <a:gs pos="100000">
                <a:srgbClr val="FFFFFF">
                  <a:alpha val="0"/>
                </a:srgbClr>
              </a:gs>
            </a:gsLst>
            <a:lin ang="10800000" scaled="1"/>
            <a:tileRect/>
          </a:gradFill>
          <a:ln>
            <a:noFill/>
          </a:ln>
          <a:extLst/>
        </p:spPr>
        <p:txBody>
          <a:bodyPr rot="10800000" wrap="none" lIns="82124" tIns="41061" rIns="82124" bIns="4106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8" name="Text Box 33"/>
          <p:cNvSpPr txBox="1">
            <a:spLocks noChangeArrowheads="1"/>
          </p:cNvSpPr>
          <p:nvPr/>
        </p:nvSpPr>
        <p:spPr bwMode="auto">
          <a:xfrm>
            <a:off x="3888089" y="4122559"/>
            <a:ext cx="1367511" cy="474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124" tIns="41061" rIns="82124" bIns="41061"/>
          <a:lstStyle>
            <a:lvl1pPr defTabSz="814388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600" i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CCNA Discovery</a:t>
            </a:r>
          </a:p>
        </p:txBody>
      </p:sp>
      <p:sp>
        <p:nvSpPr>
          <p:cNvPr id="88" name="Text Box 13"/>
          <p:cNvSpPr txBox="1">
            <a:spLocks noChangeArrowheads="1"/>
          </p:cNvSpPr>
          <p:nvPr/>
        </p:nvSpPr>
        <p:spPr bwMode="auto">
          <a:xfrm>
            <a:off x="1821157" y="5591531"/>
            <a:ext cx="5340350" cy="26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" tIns="9144" rIns="9144" bIns="9144">
            <a:spAutoFit/>
          </a:bodyPr>
          <a:lstStyle>
            <a:lvl1pPr defTabSz="814388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74625" marR="0" lvl="0" indent="-174625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7023"/>
              </a:buClr>
              <a:buSzTx/>
              <a:tabLst/>
              <a:defRPr/>
            </a:pPr>
            <a:r>
              <a:rPr lang="en-US" sz="1600" b="1" i="0" dirty="0">
                <a:solidFill>
                  <a:schemeClr val="bg1"/>
                </a:solidFill>
                <a:latin typeface="+mj-lt"/>
              </a:rPr>
              <a:t>Student Networking Knowledge and Skills</a:t>
            </a:r>
          </a:p>
        </p:txBody>
      </p:sp>
      <p:grpSp>
        <p:nvGrpSpPr>
          <p:cNvPr id="103" name="Group 102"/>
          <p:cNvGrpSpPr/>
          <p:nvPr/>
        </p:nvGrpSpPr>
        <p:grpSpPr>
          <a:xfrm>
            <a:off x="2032000" y="3820054"/>
            <a:ext cx="1598521" cy="1386945"/>
            <a:chOff x="523972" y="4024225"/>
            <a:chExt cx="1188720" cy="1097280"/>
          </a:xfrm>
        </p:grpSpPr>
        <p:sp>
          <p:nvSpPr>
            <p:cNvPr id="89" name="Oval 88"/>
            <p:cNvSpPr/>
            <p:nvPr/>
          </p:nvSpPr>
          <p:spPr>
            <a:xfrm>
              <a:off x="569692" y="4024225"/>
              <a:ext cx="1097280" cy="1097280"/>
            </a:xfrm>
            <a:prstGeom prst="ellipse">
              <a:avLst/>
            </a:prstGeom>
            <a:gradFill>
              <a:gsLst>
                <a:gs pos="0">
                  <a:srgbClr val="0183B7">
                    <a:lumMod val="75000"/>
                  </a:srgbClr>
                </a:gs>
                <a:gs pos="100000">
                  <a:srgbClr val="0183B7"/>
                </a:gs>
              </a:gsLst>
              <a:lin ang="16200000" scaled="1"/>
            </a:gradFill>
            <a:ln w="47625" cap="flat" cmpd="sng" algn="ctr">
              <a:solidFill>
                <a:srgbClr val="0183B7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523972" y="4371408"/>
              <a:ext cx="118872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400" b="1" dirty="0" smtClean="0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rPr>
                <a:t>IT Essentials</a:t>
              </a:r>
              <a:endParaRPr lang="en-US" sz="1400" b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endParaRP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4029577" y="3820055"/>
            <a:ext cx="1576813" cy="1386944"/>
            <a:chOff x="1824110" y="4024225"/>
            <a:chExt cx="1097280" cy="1097280"/>
          </a:xfrm>
        </p:grpSpPr>
        <p:sp>
          <p:nvSpPr>
            <p:cNvPr id="91" name="Oval 90"/>
            <p:cNvSpPr/>
            <p:nvPr/>
          </p:nvSpPr>
          <p:spPr>
            <a:xfrm>
              <a:off x="1824110" y="4024225"/>
              <a:ext cx="1097280" cy="1097280"/>
            </a:xfrm>
            <a:prstGeom prst="ellipse">
              <a:avLst/>
            </a:prstGeom>
            <a:gradFill>
              <a:gsLst>
                <a:gs pos="0">
                  <a:srgbClr val="0183B7">
                    <a:lumMod val="75000"/>
                  </a:srgbClr>
                </a:gs>
                <a:gs pos="100000">
                  <a:srgbClr val="0183B7"/>
                </a:gs>
              </a:gsLst>
              <a:lin ang="16200000" scaled="1"/>
            </a:gradFill>
            <a:ln w="47625" cap="flat" cmpd="sng" algn="ctr">
              <a:solidFill>
                <a:srgbClr val="0183B7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824110" y="4263551"/>
              <a:ext cx="1092954" cy="5478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400" b="1" dirty="0" smtClean="0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rPr>
                <a:t>CCNA Routing and Switching</a:t>
              </a:r>
            </a:p>
            <a:p>
              <a:pPr algn="ctr">
                <a:defRPr/>
              </a:pPr>
              <a:r>
                <a:rPr lang="en-US" sz="1100" b="1" dirty="0" smtClean="0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rPr>
                <a:t>CCNA1 and CCNA2</a:t>
              </a:r>
              <a:endParaRPr lang="en-US" sz="1100" b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endParaRPr>
            </a:p>
          </p:txBody>
        </p:sp>
      </p:grpSp>
      <p:sp>
        <p:nvSpPr>
          <p:cNvPr id="104" name="Rectangle 56"/>
          <p:cNvSpPr>
            <a:spLocks noChangeArrowheads="1"/>
          </p:cNvSpPr>
          <p:nvPr/>
        </p:nvSpPr>
        <p:spPr bwMode="auto">
          <a:xfrm rot="16200000">
            <a:off x="1847542" y="2930097"/>
            <a:ext cx="1964839" cy="1475558"/>
          </a:xfrm>
          <a:prstGeom prst="homePlate">
            <a:avLst>
              <a:gd name="adj" fmla="val 39300"/>
            </a:avLst>
          </a:prstGeom>
          <a:gradFill flip="none" rotWithShape="1">
            <a:gsLst>
              <a:gs pos="0">
                <a:schemeClr val="tx1">
                  <a:lumMod val="75000"/>
                </a:schemeClr>
              </a:gs>
              <a:gs pos="100000">
                <a:srgbClr val="FFFFFF">
                  <a:alpha val="0"/>
                </a:srgbClr>
              </a:gs>
            </a:gsLst>
            <a:lin ang="10800000" scaled="1"/>
            <a:tileRect/>
          </a:gradFill>
          <a:ln>
            <a:noFill/>
          </a:ln>
          <a:extLst/>
        </p:spPr>
        <p:txBody>
          <a:bodyPr rot="10800000" wrap="none" lIns="82124" tIns="41061" rIns="82124" bIns="4106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8" name="Text Box 56"/>
          <p:cNvSpPr txBox="1">
            <a:spLocks noChangeArrowheads="1"/>
          </p:cNvSpPr>
          <p:nvPr/>
        </p:nvSpPr>
        <p:spPr bwMode="auto">
          <a:xfrm>
            <a:off x="3599485" y="1178542"/>
            <a:ext cx="1648630" cy="39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24" tIns="41061" rIns="82124" bIns="41061">
            <a:spAutoFit/>
          </a:bodyPr>
          <a:lstStyle>
            <a:lvl1pPr defTabSz="814388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000" i="0" dirty="0" smtClean="0">
                <a:solidFill>
                  <a:srgbClr val="0070C0"/>
                </a:solidFill>
              </a:rPr>
              <a:t>Certifications</a:t>
            </a:r>
            <a:endParaRPr lang="en-US" sz="2000" i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70445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74224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Four-Year Pathway Program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5000"/>
              </a:lnSpc>
            </a:pPr>
            <a:r>
              <a:rPr lang="en-US" altLang="en-US" sz="2800" dirty="0" smtClean="0"/>
              <a:t>Middle School Outreach</a:t>
            </a:r>
          </a:p>
          <a:p>
            <a:pPr>
              <a:lnSpc>
                <a:spcPct val="85000"/>
              </a:lnSpc>
            </a:pPr>
            <a:r>
              <a:rPr lang="en-US" altLang="en-US" sz="2800" dirty="0" smtClean="0"/>
              <a:t>9</a:t>
            </a:r>
            <a:r>
              <a:rPr lang="en-US" altLang="en-US" sz="2800" baseline="30000" dirty="0" smtClean="0"/>
              <a:t>th</a:t>
            </a:r>
            <a:r>
              <a:rPr lang="en-US" altLang="en-US" sz="2800" dirty="0" smtClean="0"/>
              <a:t> Grade Introduction to Computers/Technology</a:t>
            </a:r>
            <a:endParaRPr lang="en-US" altLang="en-US" sz="2800" b="1" dirty="0" smtClean="0">
              <a:solidFill>
                <a:schemeClr val="tx2"/>
              </a:solidFill>
            </a:endParaRPr>
          </a:p>
          <a:p>
            <a:pPr>
              <a:lnSpc>
                <a:spcPct val="85000"/>
              </a:lnSpc>
            </a:pPr>
            <a:r>
              <a:rPr lang="en-US" altLang="en-US" sz="2800" dirty="0" smtClean="0"/>
              <a:t>10</a:t>
            </a:r>
            <a:r>
              <a:rPr lang="en-US" altLang="en-US" sz="2800" baseline="30000" dirty="0" smtClean="0"/>
              <a:t>th</a:t>
            </a:r>
            <a:r>
              <a:rPr lang="en-US" altLang="en-US" sz="2800" dirty="0" smtClean="0"/>
              <a:t> Grade Cybersecurity ICT Essentials – Cisco IT Essentials (A+) </a:t>
            </a:r>
          </a:p>
          <a:p>
            <a:pPr>
              <a:lnSpc>
                <a:spcPct val="85000"/>
              </a:lnSpc>
            </a:pPr>
            <a:r>
              <a:rPr lang="en-US" altLang="en-US" sz="2800" dirty="0" smtClean="0"/>
              <a:t>11</a:t>
            </a:r>
            <a:r>
              <a:rPr lang="en-US" altLang="en-US" sz="2800" baseline="30000" dirty="0" smtClean="0"/>
              <a:t>th</a:t>
            </a:r>
            <a:r>
              <a:rPr lang="en-US" altLang="en-US" sz="2800" dirty="0" smtClean="0"/>
              <a:t> Grade Internet Engineering I – Computer Introduction to Networks (CCNA1)</a:t>
            </a:r>
          </a:p>
          <a:p>
            <a:pPr>
              <a:lnSpc>
                <a:spcPct val="85000"/>
              </a:lnSpc>
            </a:pPr>
            <a:r>
              <a:rPr lang="en-US" altLang="en-US" sz="2800" dirty="0" smtClean="0"/>
              <a:t>12</a:t>
            </a:r>
            <a:r>
              <a:rPr lang="en-US" altLang="en-US" sz="2800" baseline="30000" dirty="0" smtClean="0"/>
              <a:t>th</a:t>
            </a:r>
            <a:r>
              <a:rPr lang="en-US" altLang="en-US" sz="2800" dirty="0" smtClean="0"/>
              <a:t> Grade Internet Engineering II –  Routing and Switching </a:t>
            </a:r>
            <a:r>
              <a:rPr lang="en-US" altLang="en-US" sz="2800" dirty="0"/>
              <a:t>Essentials </a:t>
            </a:r>
            <a:r>
              <a:rPr lang="en-US" altLang="en-US" sz="2800" dirty="0" smtClean="0"/>
              <a:t>(CCNA2)</a:t>
            </a:r>
            <a:endParaRPr lang="en-US" altLang="en-US" sz="2800" b="1" dirty="0" smtClean="0">
              <a:solidFill>
                <a:schemeClr val="tx2"/>
              </a:solidFill>
            </a:endParaRPr>
          </a:p>
          <a:p>
            <a:pPr>
              <a:lnSpc>
                <a:spcPct val="85000"/>
              </a:lnSpc>
            </a:pPr>
            <a:endParaRPr lang="en-US" altLang="en-US" sz="2800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45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751281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3472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038335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>
          <a:xfrm>
            <a:off x="511017" y="200199"/>
            <a:ext cx="8297863" cy="8382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ICT Skills Are Needed Everywhere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503744" y="4329572"/>
            <a:ext cx="1719072" cy="1762125"/>
            <a:chOff x="6843713" y="4452404"/>
            <a:chExt cx="1663700" cy="1762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 43"/>
            <p:cNvSpPr>
              <a:spLocks noChangeArrowheads="1"/>
            </p:cNvSpPr>
            <p:nvPr/>
          </p:nvSpPr>
          <p:spPr bwMode="auto">
            <a:xfrm flipV="1">
              <a:off x="6843713" y="4452404"/>
              <a:ext cx="1663700" cy="1762125"/>
            </a:xfrm>
            <a:prstGeom prst="rect">
              <a:avLst/>
            </a:prstGeom>
            <a:gradFill>
              <a:gsLst>
                <a:gs pos="0">
                  <a:schemeClr val="tx1">
                    <a:lumMod val="60000"/>
                    <a:lumOff val="40000"/>
                  </a:schemeClr>
                </a:gs>
                <a:gs pos="99000">
                  <a:schemeClr val="tx1">
                    <a:lumMod val="75000"/>
                  </a:schemeClr>
                </a:gs>
              </a:gsLst>
              <a:lin ang="5400000" scaled="0"/>
            </a:gradFill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 Box 47"/>
            <p:cNvSpPr txBox="1">
              <a:spLocks noChangeArrowheads="1"/>
            </p:cNvSpPr>
            <p:nvPr/>
          </p:nvSpPr>
          <p:spPr bwMode="gray">
            <a:xfrm>
              <a:off x="6843713" y="4476217"/>
              <a:ext cx="1663700" cy="319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124" tIns="41061" rIns="82124" bIns="41061">
              <a:spAutoFit/>
            </a:bodyPr>
            <a:lstStyle/>
            <a:p>
              <a:pPr marL="168275" indent="-168275" algn="ctr" defTabSz="814388">
                <a:lnSpc>
                  <a:spcPct val="95000"/>
                </a:lnSpc>
                <a:spcBef>
                  <a:spcPct val="50000"/>
                </a:spcBef>
                <a:buClr>
                  <a:schemeClr val="tx2"/>
                </a:buClr>
                <a:buSzPct val="100000"/>
              </a:pPr>
              <a:r>
                <a:rPr lang="en-US" sz="16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Security</a:t>
              </a:r>
            </a:p>
          </p:txBody>
        </p:sp>
        <p:sp>
          <p:nvSpPr>
            <p:cNvPr id="10" name="Freeform 93"/>
            <p:cNvSpPr>
              <a:spLocks noEditPoints="1"/>
            </p:cNvSpPr>
            <p:nvPr/>
          </p:nvSpPr>
          <p:spPr bwMode="auto">
            <a:xfrm>
              <a:off x="7329715" y="4904385"/>
              <a:ext cx="691697" cy="954687"/>
            </a:xfrm>
            <a:custGeom>
              <a:avLst/>
              <a:gdLst/>
              <a:ahLst/>
              <a:cxnLst>
                <a:cxn ang="0">
                  <a:pos x="54" y="54"/>
                </a:cxn>
                <a:cxn ang="0">
                  <a:pos x="81" y="27"/>
                </a:cxn>
                <a:cxn ang="0">
                  <a:pos x="107" y="54"/>
                </a:cxn>
                <a:cxn ang="0">
                  <a:pos x="107" y="75"/>
                </a:cxn>
                <a:cxn ang="0">
                  <a:pos x="135" y="75"/>
                </a:cxn>
                <a:cxn ang="0">
                  <a:pos x="135" y="54"/>
                </a:cxn>
                <a:cxn ang="0">
                  <a:pos x="81" y="0"/>
                </a:cxn>
                <a:cxn ang="0">
                  <a:pos x="27" y="54"/>
                </a:cxn>
                <a:cxn ang="0">
                  <a:pos x="27" y="75"/>
                </a:cxn>
                <a:cxn ang="0">
                  <a:pos x="54" y="75"/>
                </a:cxn>
                <a:cxn ang="0">
                  <a:pos x="54" y="54"/>
                </a:cxn>
                <a:cxn ang="0">
                  <a:pos x="145" y="87"/>
                </a:cxn>
                <a:cxn ang="0">
                  <a:pos x="17" y="87"/>
                </a:cxn>
                <a:cxn ang="0">
                  <a:pos x="0" y="104"/>
                </a:cxn>
                <a:cxn ang="0">
                  <a:pos x="0" y="206"/>
                </a:cxn>
                <a:cxn ang="0">
                  <a:pos x="17" y="222"/>
                </a:cxn>
                <a:cxn ang="0">
                  <a:pos x="145" y="222"/>
                </a:cxn>
                <a:cxn ang="0">
                  <a:pos x="161" y="206"/>
                </a:cxn>
                <a:cxn ang="0">
                  <a:pos x="161" y="104"/>
                </a:cxn>
                <a:cxn ang="0">
                  <a:pos x="145" y="87"/>
                </a:cxn>
                <a:cxn ang="0">
                  <a:pos x="95" y="170"/>
                </a:cxn>
                <a:cxn ang="0">
                  <a:pos x="81" y="182"/>
                </a:cxn>
                <a:cxn ang="0">
                  <a:pos x="67" y="170"/>
                </a:cxn>
                <a:cxn ang="0">
                  <a:pos x="67" y="131"/>
                </a:cxn>
                <a:cxn ang="0">
                  <a:pos x="81" y="118"/>
                </a:cxn>
                <a:cxn ang="0">
                  <a:pos x="95" y="131"/>
                </a:cxn>
                <a:cxn ang="0">
                  <a:pos x="95" y="170"/>
                </a:cxn>
              </a:cxnLst>
              <a:rect l="0" t="0" r="r" b="b"/>
              <a:pathLst>
                <a:path w="161" h="222">
                  <a:moveTo>
                    <a:pt x="54" y="54"/>
                  </a:moveTo>
                  <a:cubicBezTo>
                    <a:pt x="54" y="39"/>
                    <a:pt x="66" y="27"/>
                    <a:pt x="81" y="27"/>
                  </a:cubicBezTo>
                  <a:cubicBezTo>
                    <a:pt x="95" y="27"/>
                    <a:pt x="107" y="39"/>
                    <a:pt x="107" y="54"/>
                  </a:cubicBezTo>
                  <a:cubicBezTo>
                    <a:pt x="107" y="75"/>
                    <a:pt x="107" y="75"/>
                    <a:pt x="107" y="75"/>
                  </a:cubicBezTo>
                  <a:cubicBezTo>
                    <a:pt x="135" y="75"/>
                    <a:pt x="135" y="75"/>
                    <a:pt x="135" y="75"/>
                  </a:cubicBezTo>
                  <a:cubicBezTo>
                    <a:pt x="135" y="54"/>
                    <a:pt x="135" y="54"/>
                    <a:pt x="135" y="54"/>
                  </a:cubicBezTo>
                  <a:cubicBezTo>
                    <a:pt x="135" y="24"/>
                    <a:pt x="111" y="0"/>
                    <a:pt x="81" y="0"/>
                  </a:cubicBezTo>
                  <a:cubicBezTo>
                    <a:pt x="51" y="0"/>
                    <a:pt x="27" y="24"/>
                    <a:pt x="27" y="54"/>
                  </a:cubicBezTo>
                  <a:cubicBezTo>
                    <a:pt x="27" y="75"/>
                    <a:pt x="27" y="75"/>
                    <a:pt x="27" y="75"/>
                  </a:cubicBezTo>
                  <a:cubicBezTo>
                    <a:pt x="54" y="75"/>
                    <a:pt x="54" y="75"/>
                    <a:pt x="54" y="75"/>
                  </a:cubicBezTo>
                  <a:lnTo>
                    <a:pt x="54" y="54"/>
                  </a:lnTo>
                  <a:close/>
                  <a:moveTo>
                    <a:pt x="145" y="87"/>
                  </a:moveTo>
                  <a:cubicBezTo>
                    <a:pt x="17" y="87"/>
                    <a:pt x="17" y="87"/>
                    <a:pt x="17" y="87"/>
                  </a:cubicBezTo>
                  <a:cubicBezTo>
                    <a:pt x="8" y="87"/>
                    <a:pt x="0" y="95"/>
                    <a:pt x="0" y="104"/>
                  </a:cubicBezTo>
                  <a:cubicBezTo>
                    <a:pt x="0" y="206"/>
                    <a:pt x="0" y="206"/>
                    <a:pt x="0" y="206"/>
                  </a:cubicBezTo>
                  <a:cubicBezTo>
                    <a:pt x="0" y="215"/>
                    <a:pt x="8" y="222"/>
                    <a:pt x="17" y="222"/>
                  </a:cubicBezTo>
                  <a:cubicBezTo>
                    <a:pt x="145" y="222"/>
                    <a:pt x="145" y="222"/>
                    <a:pt x="145" y="222"/>
                  </a:cubicBezTo>
                  <a:cubicBezTo>
                    <a:pt x="154" y="222"/>
                    <a:pt x="161" y="215"/>
                    <a:pt x="161" y="206"/>
                  </a:cubicBezTo>
                  <a:cubicBezTo>
                    <a:pt x="161" y="104"/>
                    <a:pt x="161" y="104"/>
                    <a:pt x="161" y="104"/>
                  </a:cubicBezTo>
                  <a:cubicBezTo>
                    <a:pt x="161" y="95"/>
                    <a:pt x="154" y="87"/>
                    <a:pt x="145" y="87"/>
                  </a:cubicBezTo>
                  <a:close/>
                  <a:moveTo>
                    <a:pt x="95" y="170"/>
                  </a:moveTo>
                  <a:cubicBezTo>
                    <a:pt x="95" y="177"/>
                    <a:pt x="88" y="182"/>
                    <a:pt x="81" y="182"/>
                  </a:cubicBezTo>
                  <a:cubicBezTo>
                    <a:pt x="73" y="182"/>
                    <a:pt x="67" y="177"/>
                    <a:pt x="67" y="170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67" y="124"/>
                    <a:pt x="73" y="118"/>
                    <a:pt x="81" y="118"/>
                  </a:cubicBezTo>
                  <a:cubicBezTo>
                    <a:pt x="88" y="118"/>
                    <a:pt x="95" y="124"/>
                    <a:pt x="95" y="131"/>
                  </a:cubicBezTo>
                  <a:lnTo>
                    <a:pt x="95" y="17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503744" y="2471708"/>
            <a:ext cx="1719072" cy="1762125"/>
            <a:chOff x="6843713" y="2512479"/>
            <a:chExt cx="1663700" cy="1762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 43"/>
            <p:cNvSpPr>
              <a:spLocks noChangeArrowheads="1"/>
            </p:cNvSpPr>
            <p:nvPr/>
          </p:nvSpPr>
          <p:spPr bwMode="auto">
            <a:xfrm flipV="1">
              <a:off x="6843713" y="2512479"/>
              <a:ext cx="1663700" cy="1762125"/>
            </a:xfrm>
            <a:prstGeom prst="rect">
              <a:avLst/>
            </a:prstGeom>
            <a:gradFill>
              <a:gsLst>
                <a:gs pos="0">
                  <a:schemeClr val="tx1">
                    <a:lumMod val="60000"/>
                    <a:lumOff val="40000"/>
                  </a:schemeClr>
                </a:gs>
                <a:gs pos="99000">
                  <a:schemeClr val="tx1">
                    <a:lumMod val="75000"/>
                  </a:schemeClr>
                </a:gs>
              </a:gsLst>
              <a:lin ang="5400000" scaled="0"/>
            </a:gradFill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 Box 47"/>
            <p:cNvSpPr txBox="1">
              <a:spLocks noChangeArrowheads="1"/>
            </p:cNvSpPr>
            <p:nvPr/>
          </p:nvSpPr>
          <p:spPr bwMode="gray">
            <a:xfrm>
              <a:off x="6843713" y="2536292"/>
              <a:ext cx="1663700" cy="319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124" tIns="41061" rIns="82124" bIns="41061">
              <a:spAutoFit/>
            </a:bodyPr>
            <a:lstStyle/>
            <a:p>
              <a:pPr marL="168275" indent="-168275" algn="ctr" defTabSz="814388">
                <a:lnSpc>
                  <a:spcPct val="95000"/>
                </a:lnSpc>
                <a:spcBef>
                  <a:spcPct val="50000"/>
                </a:spcBef>
                <a:buClr>
                  <a:schemeClr val="tx2"/>
                </a:buClr>
                <a:buSzPct val="100000"/>
              </a:pPr>
              <a:r>
                <a:rPr lang="en-US" sz="16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Gaming</a:t>
              </a:r>
            </a:p>
          </p:txBody>
        </p:sp>
        <p:sp>
          <p:nvSpPr>
            <p:cNvPr id="14" name="Freeform 31"/>
            <p:cNvSpPr>
              <a:spLocks noEditPoints="1"/>
            </p:cNvSpPr>
            <p:nvPr/>
          </p:nvSpPr>
          <p:spPr bwMode="auto">
            <a:xfrm>
              <a:off x="7128300" y="3192734"/>
              <a:ext cx="1094526" cy="715516"/>
            </a:xfrm>
            <a:custGeom>
              <a:avLst/>
              <a:gdLst/>
              <a:ahLst/>
              <a:cxnLst>
                <a:cxn ang="0">
                  <a:pos x="1629" y="650"/>
                </a:cxn>
                <a:cxn ang="0">
                  <a:pos x="1325" y="0"/>
                </a:cxn>
                <a:cxn ang="0">
                  <a:pos x="866" y="47"/>
                </a:cxn>
                <a:cxn ang="0">
                  <a:pos x="406" y="0"/>
                </a:cxn>
                <a:cxn ang="0">
                  <a:pos x="103" y="650"/>
                </a:cxn>
                <a:cxn ang="0">
                  <a:pos x="93" y="1085"/>
                </a:cxn>
                <a:cxn ang="0">
                  <a:pos x="497" y="772"/>
                </a:cxn>
                <a:cxn ang="0">
                  <a:pos x="571" y="785"/>
                </a:cxn>
                <a:cxn ang="0">
                  <a:pos x="575" y="787"/>
                </a:cxn>
                <a:cxn ang="0">
                  <a:pos x="798" y="642"/>
                </a:cxn>
                <a:cxn ang="0">
                  <a:pos x="788" y="576"/>
                </a:cxn>
                <a:cxn ang="0">
                  <a:pos x="822" y="575"/>
                </a:cxn>
                <a:cxn ang="0">
                  <a:pos x="844" y="580"/>
                </a:cxn>
                <a:cxn ang="0">
                  <a:pos x="888" y="580"/>
                </a:cxn>
                <a:cxn ang="0">
                  <a:pos x="909" y="575"/>
                </a:cxn>
                <a:cxn ang="0">
                  <a:pos x="943" y="576"/>
                </a:cxn>
                <a:cxn ang="0">
                  <a:pos x="934" y="642"/>
                </a:cxn>
                <a:cxn ang="0">
                  <a:pos x="1157" y="787"/>
                </a:cxn>
                <a:cxn ang="0">
                  <a:pos x="1161" y="785"/>
                </a:cxn>
                <a:cxn ang="0">
                  <a:pos x="1235" y="772"/>
                </a:cxn>
                <a:cxn ang="0">
                  <a:pos x="1639" y="1085"/>
                </a:cxn>
                <a:cxn ang="0">
                  <a:pos x="347" y="368"/>
                </a:cxn>
                <a:cxn ang="0">
                  <a:pos x="205" y="391"/>
                </a:cxn>
                <a:cxn ang="0">
                  <a:pos x="182" y="368"/>
                </a:cxn>
                <a:cxn ang="0">
                  <a:pos x="205" y="295"/>
                </a:cxn>
                <a:cxn ang="0">
                  <a:pos x="347" y="318"/>
                </a:cxn>
                <a:cxn ang="0">
                  <a:pos x="454" y="545"/>
                </a:cxn>
                <a:cxn ang="0">
                  <a:pos x="381" y="567"/>
                </a:cxn>
                <a:cxn ang="0">
                  <a:pos x="358" y="425"/>
                </a:cxn>
                <a:cxn ang="0">
                  <a:pos x="431" y="402"/>
                </a:cxn>
                <a:cxn ang="0">
                  <a:pos x="454" y="545"/>
                </a:cxn>
                <a:cxn ang="0">
                  <a:pos x="431" y="284"/>
                </a:cxn>
                <a:cxn ang="0">
                  <a:pos x="358" y="261"/>
                </a:cxn>
                <a:cxn ang="0">
                  <a:pos x="381" y="119"/>
                </a:cxn>
                <a:cxn ang="0">
                  <a:pos x="454" y="141"/>
                </a:cxn>
                <a:cxn ang="0">
                  <a:pos x="631" y="368"/>
                </a:cxn>
                <a:cxn ang="0">
                  <a:pos x="488" y="391"/>
                </a:cxn>
                <a:cxn ang="0">
                  <a:pos x="465" y="318"/>
                </a:cxn>
                <a:cxn ang="0">
                  <a:pos x="608" y="295"/>
                </a:cxn>
                <a:cxn ang="0">
                  <a:pos x="631" y="368"/>
                </a:cxn>
                <a:cxn ang="0">
                  <a:pos x="1244" y="391"/>
                </a:cxn>
                <a:cxn ang="0">
                  <a:pos x="1101" y="368"/>
                </a:cxn>
                <a:cxn ang="0">
                  <a:pos x="1124" y="295"/>
                </a:cxn>
                <a:cxn ang="0">
                  <a:pos x="1267" y="318"/>
                </a:cxn>
                <a:cxn ang="0">
                  <a:pos x="1373" y="545"/>
                </a:cxn>
                <a:cxn ang="0">
                  <a:pos x="1300" y="567"/>
                </a:cxn>
                <a:cxn ang="0">
                  <a:pos x="1278" y="425"/>
                </a:cxn>
                <a:cxn ang="0">
                  <a:pos x="1350" y="402"/>
                </a:cxn>
                <a:cxn ang="0">
                  <a:pos x="1373" y="545"/>
                </a:cxn>
                <a:cxn ang="0">
                  <a:pos x="1350" y="284"/>
                </a:cxn>
                <a:cxn ang="0">
                  <a:pos x="1278" y="261"/>
                </a:cxn>
                <a:cxn ang="0">
                  <a:pos x="1300" y="119"/>
                </a:cxn>
                <a:cxn ang="0">
                  <a:pos x="1373" y="141"/>
                </a:cxn>
                <a:cxn ang="0">
                  <a:pos x="1550" y="368"/>
                </a:cxn>
                <a:cxn ang="0">
                  <a:pos x="1527" y="391"/>
                </a:cxn>
                <a:cxn ang="0">
                  <a:pos x="1384" y="368"/>
                </a:cxn>
                <a:cxn ang="0">
                  <a:pos x="1407" y="295"/>
                </a:cxn>
                <a:cxn ang="0">
                  <a:pos x="1550" y="318"/>
                </a:cxn>
              </a:cxnLst>
              <a:rect l="0" t="0" r="r" b="b"/>
              <a:pathLst>
                <a:path w="1731" h="1135">
                  <a:moveTo>
                    <a:pt x="1661" y="824"/>
                  </a:moveTo>
                  <a:cubicBezTo>
                    <a:pt x="1647" y="767"/>
                    <a:pt x="1634" y="709"/>
                    <a:pt x="1629" y="650"/>
                  </a:cubicBezTo>
                  <a:cubicBezTo>
                    <a:pt x="1619" y="543"/>
                    <a:pt x="1669" y="449"/>
                    <a:pt x="1669" y="343"/>
                  </a:cubicBezTo>
                  <a:cubicBezTo>
                    <a:pt x="1669" y="153"/>
                    <a:pt x="1515" y="0"/>
                    <a:pt x="1325" y="0"/>
                  </a:cubicBezTo>
                  <a:cubicBezTo>
                    <a:pt x="1244" y="0"/>
                    <a:pt x="1170" y="28"/>
                    <a:pt x="1111" y="75"/>
                  </a:cubicBezTo>
                  <a:cubicBezTo>
                    <a:pt x="1051" y="58"/>
                    <a:pt x="964" y="47"/>
                    <a:pt x="866" y="47"/>
                  </a:cubicBezTo>
                  <a:cubicBezTo>
                    <a:pt x="768" y="47"/>
                    <a:pt x="680" y="58"/>
                    <a:pt x="621" y="75"/>
                  </a:cubicBezTo>
                  <a:cubicBezTo>
                    <a:pt x="562" y="28"/>
                    <a:pt x="487" y="0"/>
                    <a:pt x="406" y="0"/>
                  </a:cubicBezTo>
                  <a:cubicBezTo>
                    <a:pt x="217" y="0"/>
                    <a:pt x="63" y="153"/>
                    <a:pt x="63" y="343"/>
                  </a:cubicBezTo>
                  <a:cubicBezTo>
                    <a:pt x="63" y="449"/>
                    <a:pt x="113" y="543"/>
                    <a:pt x="103" y="650"/>
                  </a:cubicBezTo>
                  <a:cubicBezTo>
                    <a:pt x="98" y="709"/>
                    <a:pt x="85" y="767"/>
                    <a:pt x="71" y="824"/>
                  </a:cubicBezTo>
                  <a:cubicBezTo>
                    <a:pt x="52" y="901"/>
                    <a:pt x="0" y="1031"/>
                    <a:pt x="93" y="1085"/>
                  </a:cubicBezTo>
                  <a:cubicBezTo>
                    <a:pt x="178" y="1135"/>
                    <a:pt x="285" y="1063"/>
                    <a:pt x="341" y="1003"/>
                  </a:cubicBezTo>
                  <a:cubicBezTo>
                    <a:pt x="406" y="933"/>
                    <a:pt x="451" y="855"/>
                    <a:pt x="497" y="772"/>
                  </a:cubicBezTo>
                  <a:cubicBezTo>
                    <a:pt x="508" y="752"/>
                    <a:pt x="524" y="756"/>
                    <a:pt x="539" y="765"/>
                  </a:cubicBezTo>
                  <a:cubicBezTo>
                    <a:pt x="549" y="773"/>
                    <a:pt x="560" y="780"/>
                    <a:pt x="571" y="785"/>
                  </a:cubicBezTo>
                  <a:cubicBezTo>
                    <a:pt x="571" y="786"/>
                    <a:pt x="572" y="786"/>
                    <a:pt x="572" y="786"/>
                  </a:cubicBezTo>
                  <a:cubicBezTo>
                    <a:pt x="573" y="786"/>
                    <a:pt x="574" y="787"/>
                    <a:pt x="575" y="787"/>
                  </a:cubicBezTo>
                  <a:cubicBezTo>
                    <a:pt x="594" y="796"/>
                    <a:pt x="616" y="801"/>
                    <a:pt x="639" y="801"/>
                  </a:cubicBezTo>
                  <a:cubicBezTo>
                    <a:pt x="727" y="801"/>
                    <a:pt x="798" y="730"/>
                    <a:pt x="798" y="642"/>
                  </a:cubicBezTo>
                  <a:cubicBezTo>
                    <a:pt x="798" y="627"/>
                    <a:pt x="796" y="613"/>
                    <a:pt x="792" y="599"/>
                  </a:cubicBezTo>
                  <a:cubicBezTo>
                    <a:pt x="790" y="592"/>
                    <a:pt x="788" y="583"/>
                    <a:pt x="788" y="576"/>
                  </a:cubicBezTo>
                  <a:cubicBezTo>
                    <a:pt x="789" y="573"/>
                    <a:pt x="792" y="570"/>
                    <a:pt x="795" y="569"/>
                  </a:cubicBezTo>
                  <a:cubicBezTo>
                    <a:pt x="804" y="567"/>
                    <a:pt x="813" y="573"/>
                    <a:pt x="822" y="575"/>
                  </a:cubicBezTo>
                  <a:cubicBezTo>
                    <a:pt x="829" y="577"/>
                    <a:pt x="835" y="578"/>
                    <a:pt x="842" y="579"/>
                  </a:cubicBezTo>
                  <a:cubicBezTo>
                    <a:pt x="843" y="579"/>
                    <a:pt x="843" y="580"/>
                    <a:pt x="844" y="580"/>
                  </a:cubicBezTo>
                  <a:cubicBezTo>
                    <a:pt x="851" y="582"/>
                    <a:pt x="858" y="582"/>
                    <a:pt x="866" y="582"/>
                  </a:cubicBezTo>
                  <a:cubicBezTo>
                    <a:pt x="873" y="582"/>
                    <a:pt x="881" y="582"/>
                    <a:pt x="888" y="580"/>
                  </a:cubicBezTo>
                  <a:cubicBezTo>
                    <a:pt x="888" y="580"/>
                    <a:pt x="889" y="579"/>
                    <a:pt x="889" y="579"/>
                  </a:cubicBezTo>
                  <a:cubicBezTo>
                    <a:pt x="896" y="578"/>
                    <a:pt x="903" y="577"/>
                    <a:pt x="909" y="575"/>
                  </a:cubicBezTo>
                  <a:cubicBezTo>
                    <a:pt x="918" y="573"/>
                    <a:pt x="927" y="567"/>
                    <a:pt x="936" y="569"/>
                  </a:cubicBezTo>
                  <a:cubicBezTo>
                    <a:pt x="940" y="570"/>
                    <a:pt x="943" y="573"/>
                    <a:pt x="943" y="576"/>
                  </a:cubicBezTo>
                  <a:cubicBezTo>
                    <a:pt x="944" y="583"/>
                    <a:pt x="941" y="592"/>
                    <a:pt x="940" y="599"/>
                  </a:cubicBezTo>
                  <a:cubicBezTo>
                    <a:pt x="936" y="613"/>
                    <a:pt x="934" y="627"/>
                    <a:pt x="934" y="642"/>
                  </a:cubicBezTo>
                  <a:cubicBezTo>
                    <a:pt x="934" y="730"/>
                    <a:pt x="1005" y="801"/>
                    <a:pt x="1092" y="801"/>
                  </a:cubicBezTo>
                  <a:cubicBezTo>
                    <a:pt x="1115" y="801"/>
                    <a:pt x="1137" y="796"/>
                    <a:pt x="1157" y="787"/>
                  </a:cubicBezTo>
                  <a:cubicBezTo>
                    <a:pt x="1158" y="787"/>
                    <a:pt x="1159" y="786"/>
                    <a:pt x="1159" y="786"/>
                  </a:cubicBezTo>
                  <a:cubicBezTo>
                    <a:pt x="1160" y="786"/>
                    <a:pt x="1160" y="786"/>
                    <a:pt x="1161" y="785"/>
                  </a:cubicBezTo>
                  <a:cubicBezTo>
                    <a:pt x="1172" y="780"/>
                    <a:pt x="1183" y="773"/>
                    <a:pt x="1192" y="765"/>
                  </a:cubicBezTo>
                  <a:cubicBezTo>
                    <a:pt x="1208" y="756"/>
                    <a:pt x="1223" y="752"/>
                    <a:pt x="1235" y="772"/>
                  </a:cubicBezTo>
                  <a:cubicBezTo>
                    <a:pt x="1281" y="855"/>
                    <a:pt x="1326" y="933"/>
                    <a:pt x="1391" y="1003"/>
                  </a:cubicBezTo>
                  <a:cubicBezTo>
                    <a:pt x="1447" y="1063"/>
                    <a:pt x="1554" y="1135"/>
                    <a:pt x="1639" y="1085"/>
                  </a:cubicBezTo>
                  <a:cubicBezTo>
                    <a:pt x="1731" y="1031"/>
                    <a:pt x="1680" y="901"/>
                    <a:pt x="1661" y="824"/>
                  </a:cubicBezTo>
                  <a:close/>
                  <a:moveTo>
                    <a:pt x="347" y="368"/>
                  </a:moveTo>
                  <a:cubicBezTo>
                    <a:pt x="347" y="381"/>
                    <a:pt x="337" y="391"/>
                    <a:pt x="325" y="391"/>
                  </a:cubicBezTo>
                  <a:cubicBezTo>
                    <a:pt x="205" y="391"/>
                    <a:pt x="205" y="391"/>
                    <a:pt x="205" y="391"/>
                  </a:cubicBezTo>
                  <a:cubicBezTo>
                    <a:pt x="199" y="391"/>
                    <a:pt x="193" y="388"/>
                    <a:pt x="189" y="385"/>
                  </a:cubicBezTo>
                  <a:cubicBezTo>
                    <a:pt x="185" y="381"/>
                    <a:pt x="182" y="375"/>
                    <a:pt x="182" y="368"/>
                  </a:cubicBezTo>
                  <a:cubicBezTo>
                    <a:pt x="182" y="318"/>
                    <a:pt x="182" y="318"/>
                    <a:pt x="182" y="318"/>
                  </a:cubicBezTo>
                  <a:cubicBezTo>
                    <a:pt x="182" y="305"/>
                    <a:pt x="192" y="295"/>
                    <a:pt x="205" y="295"/>
                  </a:cubicBezTo>
                  <a:cubicBezTo>
                    <a:pt x="325" y="295"/>
                    <a:pt x="325" y="295"/>
                    <a:pt x="325" y="295"/>
                  </a:cubicBezTo>
                  <a:cubicBezTo>
                    <a:pt x="337" y="295"/>
                    <a:pt x="347" y="305"/>
                    <a:pt x="347" y="318"/>
                  </a:cubicBezTo>
                  <a:lnTo>
                    <a:pt x="347" y="368"/>
                  </a:lnTo>
                  <a:close/>
                  <a:moveTo>
                    <a:pt x="454" y="545"/>
                  </a:moveTo>
                  <a:cubicBezTo>
                    <a:pt x="454" y="557"/>
                    <a:pt x="444" y="567"/>
                    <a:pt x="431" y="567"/>
                  </a:cubicBezTo>
                  <a:cubicBezTo>
                    <a:pt x="381" y="567"/>
                    <a:pt x="381" y="567"/>
                    <a:pt x="381" y="567"/>
                  </a:cubicBezTo>
                  <a:cubicBezTo>
                    <a:pt x="369" y="567"/>
                    <a:pt x="358" y="557"/>
                    <a:pt x="358" y="545"/>
                  </a:cubicBezTo>
                  <a:cubicBezTo>
                    <a:pt x="358" y="425"/>
                    <a:pt x="358" y="425"/>
                    <a:pt x="358" y="425"/>
                  </a:cubicBezTo>
                  <a:cubicBezTo>
                    <a:pt x="358" y="412"/>
                    <a:pt x="369" y="402"/>
                    <a:pt x="381" y="402"/>
                  </a:cubicBezTo>
                  <a:cubicBezTo>
                    <a:pt x="431" y="402"/>
                    <a:pt x="431" y="402"/>
                    <a:pt x="431" y="402"/>
                  </a:cubicBezTo>
                  <a:cubicBezTo>
                    <a:pt x="444" y="402"/>
                    <a:pt x="454" y="412"/>
                    <a:pt x="454" y="425"/>
                  </a:cubicBezTo>
                  <a:lnTo>
                    <a:pt x="454" y="545"/>
                  </a:lnTo>
                  <a:close/>
                  <a:moveTo>
                    <a:pt x="454" y="261"/>
                  </a:moveTo>
                  <a:cubicBezTo>
                    <a:pt x="454" y="274"/>
                    <a:pt x="444" y="284"/>
                    <a:pt x="431" y="284"/>
                  </a:cubicBezTo>
                  <a:cubicBezTo>
                    <a:pt x="381" y="284"/>
                    <a:pt x="381" y="284"/>
                    <a:pt x="381" y="284"/>
                  </a:cubicBezTo>
                  <a:cubicBezTo>
                    <a:pt x="369" y="284"/>
                    <a:pt x="358" y="274"/>
                    <a:pt x="358" y="261"/>
                  </a:cubicBezTo>
                  <a:cubicBezTo>
                    <a:pt x="358" y="141"/>
                    <a:pt x="358" y="141"/>
                    <a:pt x="358" y="141"/>
                  </a:cubicBezTo>
                  <a:cubicBezTo>
                    <a:pt x="358" y="129"/>
                    <a:pt x="369" y="119"/>
                    <a:pt x="381" y="119"/>
                  </a:cubicBezTo>
                  <a:cubicBezTo>
                    <a:pt x="431" y="119"/>
                    <a:pt x="431" y="119"/>
                    <a:pt x="431" y="119"/>
                  </a:cubicBezTo>
                  <a:cubicBezTo>
                    <a:pt x="444" y="119"/>
                    <a:pt x="454" y="129"/>
                    <a:pt x="454" y="141"/>
                  </a:cubicBezTo>
                  <a:lnTo>
                    <a:pt x="454" y="261"/>
                  </a:lnTo>
                  <a:close/>
                  <a:moveTo>
                    <a:pt x="631" y="368"/>
                  </a:moveTo>
                  <a:cubicBezTo>
                    <a:pt x="631" y="381"/>
                    <a:pt x="620" y="391"/>
                    <a:pt x="608" y="391"/>
                  </a:cubicBezTo>
                  <a:cubicBezTo>
                    <a:pt x="488" y="391"/>
                    <a:pt x="488" y="391"/>
                    <a:pt x="488" y="391"/>
                  </a:cubicBezTo>
                  <a:cubicBezTo>
                    <a:pt x="475" y="391"/>
                    <a:pt x="465" y="381"/>
                    <a:pt x="465" y="368"/>
                  </a:cubicBezTo>
                  <a:cubicBezTo>
                    <a:pt x="465" y="318"/>
                    <a:pt x="465" y="318"/>
                    <a:pt x="465" y="318"/>
                  </a:cubicBezTo>
                  <a:cubicBezTo>
                    <a:pt x="465" y="305"/>
                    <a:pt x="475" y="295"/>
                    <a:pt x="488" y="295"/>
                  </a:cubicBezTo>
                  <a:cubicBezTo>
                    <a:pt x="608" y="295"/>
                    <a:pt x="608" y="295"/>
                    <a:pt x="608" y="295"/>
                  </a:cubicBezTo>
                  <a:cubicBezTo>
                    <a:pt x="620" y="295"/>
                    <a:pt x="631" y="305"/>
                    <a:pt x="631" y="318"/>
                  </a:cubicBezTo>
                  <a:lnTo>
                    <a:pt x="631" y="368"/>
                  </a:lnTo>
                  <a:close/>
                  <a:moveTo>
                    <a:pt x="1267" y="368"/>
                  </a:moveTo>
                  <a:cubicBezTo>
                    <a:pt x="1267" y="381"/>
                    <a:pt x="1256" y="391"/>
                    <a:pt x="1244" y="391"/>
                  </a:cubicBezTo>
                  <a:cubicBezTo>
                    <a:pt x="1124" y="391"/>
                    <a:pt x="1124" y="391"/>
                    <a:pt x="1124" y="391"/>
                  </a:cubicBezTo>
                  <a:cubicBezTo>
                    <a:pt x="1111" y="391"/>
                    <a:pt x="1101" y="381"/>
                    <a:pt x="1101" y="368"/>
                  </a:cubicBezTo>
                  <a:cubicBezTo>
                    <a:pt x="1101" y="318"/>
                    <a:pt x="1101" y="318"/>
                    <a:pt x="1101" y="318"/>
                  </a:cubicBezTo>
                  <a:cubicBezTo>
                    <a:pt x="1101" y="305"/>
                    <a:pt x="1111" y="295"/>
                    <a:pt x="1124" y="295"/>
                  </a:cubicBezTo>
                  <a:cubicBezTo>
                    <a:pt x="1244" y="295"/>
                    <a:pt x="1244" y="295"/>
                    <a:pt x="1244" y="295"/>
                  </a:cubicBezTo>
                  <a:cubicBezTo>
                    <a:pt x="1256" y="295"/>
                    <a:pt x="1267" y="305"/>
                    <a:pt x="1267" y="318"/>
                  </a:cubicBezTo>
                  <a:lnTo>
                    <a:pt x="1267" y="368"/>
                  </a:lnTo>
                  <a:close/>
                  <a:moveTo>
                    <a:pt x="1373" y="545"/>
                  </a:moveTo>
                  <a:cubicBezTo>
                    <a:pt x="1373" y="557"/>
                    <a:pt x="1363" y="567"/>
                    <a:pt x="1350" y="567"/>
                  </a:cubicBezTo>
                  <a:cubicBezTo>
                    <a:pt x="1300" y="567"/>
                    <a:pt x="1300" y="567"/>
                    <a:pt x="1300" y="567"/>
                  </a:cubicBezTo>
                  <a:cubicBezTo>
                    <a:pt x="1288" y="567"/>
                    <a:pt x="1278" y="557"/>
                    <a:pt x="1278" y="545"/>
                  </a:cubicBezTo>
                  <a:cubicBezTo>
                    <a:pt x="1278" y="425"/>
                    <a:pt x="1278" y="425"/>
                    <a:pt x="1278" y="425"/>
                  </a:cubicBezTo>
                  <a:cubicBezTo>
                    <a:pt x="1278" y="412"/>
                    <a:pt x="1288" y="402"/>
                    <a:pt x="1300" y="402"/>
                  </a:cubicBezTo>
                  <a:cubicBezTo>
                    <a:pt x="1350" y="402"/>
                    <a:pt x="1350" y="402"/>
                    <a:pt x="1350" y="402"/>
                  </a:cubicBezTo>
                  <a:cubicBezTo>
                    <a:pt x="1363" y="402"/>
                    <a:pt x="1373" y="412"/>
                    <a:pt x="1373" y="425"/>
                  </a:cubicBezTo>
                  <a:lnTo>
                    <a:pt x="1373" y="545"/>
                  </a:lnTo>
                  <a:close/>
                  <a:moveTo>
                    <a:pt x="1373" y="261"/>
                  </a:moveTo>
                  <a:cubicBezTo>
                    <a:pt x="1373" y="274"/>
                    <a:pt x="1363" y="284"/>
                    <a:pt x="1350" y="284"/>
                  </a:cubicBezTo>
                  <a:cubicBezTo>
                    <a:pt x="1300" y="284"/>
                    <a:pt x="1300" y="284"/>
                    <a:pt x="1300" y="284"/>
                  </a:cubicBezTo>
                  <a:cubicBezTo>
                    <a:pt x="1288" y="284"/>
                    <a:pt x="1278" y="274"/>
                    <a:pt x="1278" y="261"/>
                  </a:cubicBezTo>
                  <a:cubicBezTo>
                    <a:pt x="1278" y="141"/>
                    <a:pt x="1278" y="141"/>
                    <a:pt x="1278" y="141"/>
                  </a:cubicBezTo>
                  <a:cubicBezTo>
                    <a:pt x="1278" y="129"/>
                    <a:pt x="1288" y="119"/>
                    <a:pt x="1300" y="119"/>
                  </a:cubicBezTo>
                  <a:cubicBezTo>
                    <a:pt x="1350" y="119"/>
                    <a:pt x="1350" y="119"/>
                    <a:pt x="1350" y="119"/>
                  </a:cubicBezTo>
                  <a:cubicBezTo>
                    <a:pt x="1363" y="119"/>
                    <a:pt x="1373" y="129"/>
                    <a:pt x="1373" y="141"/>
                  </a:cubicBezTo>
                  <a:lnTo>
                    <a:pt x="1373" y="261"/>
                  </a:lnTo>
                  <a:close/>
                  <a:moveTo>
                    <a:pt x="1550" y="368"/>
                  </a:moveTo>
                  <a:cubicBezTo>
                    <a:pt x="1550" y="375"/>
                    <a:pt x="1547" y="381"/>
                    <a:pt x="1542" y="385"/>
                  </a:cubicBezTo>
                  <a:cubicBezTo>
                    <a:pt x="1538" y="388"/>
                    <a:pt x="1533" y="391"/>
                    <a:pt x="1527" y="391"/>
                  </a:cubicBezTo>
                  <a:cubicBezTo>
                    <a:pt x="1407" y="391"/>
                    <a:pt x="1407" y="391"/>
                    <a:pt x="1407" y="391"/>
                  </a:cubicBezTo>
                  <a:cubicBezTo>
                    <a:pt x="1394" y="391"/>
                    <a:pt x="1384" y="381"/>
                    <a:pt x="1384" y="368"/>
                  </a:cubicBezTo>
                  <a:cubicBezTo>
                    <a:pt x="1384" y="318"/>
                    <a:pt x="1384" y="318"/>
                    <a:pt x="1384" y="318"/>
                  </a:cubicBezTo>
                  <a:cubicBezTo>
                    <a:pt x="1384" y="305"/>
                    <a:pt x="1394" y="295"/>
                    <a:pt x="1407" y="295"/>
                  </a:cubicBezTo>
                  <a:cubicBezTo>
                    <a:pt x="1527" y="295"/>
                    <a:pt x="1527" y="295"/>
                    <a:pt x="1527" y="295"/>
                  </a:cubicBezTo>
                  <a:cubicBezTo>
                    <a:pt x="1540" y="295"/>
                    <a:pt x="1550" y="305"/>
                    <a:pt x="1550" y="318"/>
                  </a:cubicBezTo>
                  <a:lnTo>
                    <a:pt x="1550" y="36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95164" y="2471708"/>
            <a:ext cx="1719072" cy="1762125"/>
            <a:chOff x="631748" y="2512479"/>
            <a:chExt cx="1663881" cy="1762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 43"/>
            <p:cNvSpPr>
              <a:spLocks noChangeArrowheads="1"/>
            </p:cNvSpPr>
            <p:nvPr/>
          </p:nvSpPr>
          <p:spPr bwMode="auto">
            <a:xfrm flipV="1">
              <a:off x="631825" y="2512479"/>
              <a:ext cx="1663700" cy="1762125"/>
            </a:xfrm>
            <a:prstGeom prst="rect">
              <a:avLst/>
            </a:prstGeom>
            <a:gradFill>
              <a:gsLst>
                <a:gs pos="0">
                  <a:schemeClr val="tx1">
                    <a:lumMod val="60000"/>
                    <a:lumOff val="40000"/>
                  </a:schemeClr>
                </a:gs>
                <a:gs pos="99000">
                  <a:schemeClr val="tx1">
                    <a:lumMod val="75000"/>
                  </a:schemeClr>
                </a:gs>
              </a:gsLst>
              <a:lin ang="5400000" scaled="0"/>
            </a:gradFill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b="1" dirty="0">
                <a:solidFill>
                  <a:schemeClr val="lt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 Box 47"/>
            <p:cNvSpPr txBox="1">
              <a:spLocks noChangeArrowheads="1"/>
            </p:cNvSpPr>
            <p:nvPr/>
          </p:nvSpPr>
          <p:spPr bwMode="gray">
            <a:xfrm>
              <a:off x="631748" y="2535558"/>
              <a:ext cx="1663881" cy="319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124" tIns="41061" rIns="82124" bIns="41061">
              <a:spAutoFit/>
            </a:bodyPr>
            <a:lstStyle/>
            <a:p>
              <a:pPr marL="168275" indent="-168275" algn="ctr" defTabSz="814388">
                <a:lnSpc>
                  <a:spcPct val="95000"/>
                </a:lnSpc>
                <a:spcBef>
                  <a:spcPct val="50000"/>
                </a:spcBef>
                <a:buClr>
                  <a:schemeClr val="tx2"/>
                </a:buClr>
                <a:buSzPct val="100000"/>
              </a:pPr>
              <a:r>
                <a:rPr lang="en-US" sz="16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Television</a:t>
              </a: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905730" y="3146232"/>
              <a:ext cx="1115890" cy="834588"/>
              <a:chOff x="1472549" y="2481923"/>
              <a:chExt cx="731351" cy="546979"/>
            </a:xfrm>
            <a:solidFill>
              <a:schemeClr val="bg1"/>
            </a:solidFill>
          </p:grpSpPr>
          <p:sp>
            <p:nvSpPr>
              <p:cNvPr id="19" name="Rectangle 23"/>
              <p:cNvSpPr>
                <a:spLocks noChangeArrowheads="1"/>
              </p:cNvSpPr>
              <p:nvPr/>
            </p:nvSpPr>
            <p:spPr bwMode="auto">
              <a:xfrm>
                <a:off x="1478185" y="2951813"/>
                <a:ext cx="720853" cy="13316"/>
              </a:xfrm>
              <a:prstGeom prst="rect">
                <a:avLst/>
              </a:prstGeom>
              <a:grpFill/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91430" tIns="45715" rIns="91430" bIns="45715"/>
              <a:lstStyle/>
              <a:p>
                <a:pPr defTabSz="1190625"/>
                <a:endParaRPr lang="en-US" b="1" dirty="0" smtClean="0">
                  <a:solidFill>
                    <a:srgbClr val="4C4D4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" name="Freeform 24"/>
              <p:cNvSpPr>
                <a:spLocks noEditPoints="1"/>
              </p:cNvSpPr>
              <p:nvPr/>
            </p:nvSpPr>
            <p:spPr bwMode="auto">
              <a:xfrm>
                <a:off x="1472549" y="2481923"/>
                <a:ext cx="731351" cy="46220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805"/>
                  </a:cxn>
                  <a:cxn ang="0">
                    <a:pos x="2856" y="1805"/>
                  </a:cxn>
                  <a:cxn ang="0">
                    <a:pos x="2856" y="0"/>
                  </a:cxn>
                  <a:cxn ang="0">
                    <a:pos x="0" y="0"/>
                  </a:cxn>
                  <a:cxn ang="0">
                    <a:pos x="2745" y="1653"/>
                  </a:cxn>
                  <a:cxn ang="0">
                    <a:pos x="111" y="1653"/>
                  </a:cxn>
                  <a:cxn ang="0">
                    <a:pos x="111" y="134"/>
                  </a:cxn>
                  <a:cxn ang="0">
                    <a:pos x="2745" y="134"/>
                  </a:cxn>
                  <a:cxn ang="0">
                    <a:pos x="2745" y="1653"/>
                  </a:cxn>
                </a:cxnLst>
                <a:rect l="0" t="0" r="r" b="b"/>
                <a:pathLst>
                  <a:path w="2856" h="1805">
                    <a:moveTo>
                      <a:pt x="0" y="0"/>
                    </a:moveTo>
                    <a:lnTo>
                      <a:pt x="0" y="1805"/>
                    </a:lnTo>
                    <a:lnTo>
                      <a:pt x="2856" y="1805"/>
                    </a:lnTo>
                    <a:lnTo>
                      <a:pt x="2856" y="0"/>
                    </a:lnTo>
                    <a:lnTo>
                      <a:pt x="0" y="0"/>
                    </a:lnTo>
                    <a:close/>
                    <a:moveTo>
                      <a:pt x="2745" y="1653"/>
                    </a:moveTo>
                    <a:lnTo>
                      <a:pt x="111" y="1653"/>
                    </a:lnTo>
                    <a:lnTo>
                      <a:pt x="111" y="134"/>
                    </a:lnTo>
                    <a:lnTo>
                      <a:pt x="2745" y="134"/>
                    </a:lnTo>
                    <a:lnTo>
                      <a:pt x="2745" y="1653"/>
                    </a:lnTo>
                    <a:close/>
                  </a:path>
                </a:pathLst>
              </a:custGeom>
              <a:grpFill/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91430" tIns="45715" rIns="91430" bIns="45715"/>
              <a:lstStyle/>
              <a:p>
                <a:pPr defTabSz="1190625"/>
                <a:endParaRPr lang="en-US" b="1" dirty="0" smtClean="0">
                  <a:solidFill>
                    <a:srgbClr val="4C4D4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" name="Freeform 25"/>
              <p:cNvSpPr>
                <a:spLocks/>
              </p:cNvSpPr>
              <p:nvPr/>
            </p:nvSpPr>
            <p:spPr bwMode="auto">
              <a:xfrm>
                <a:off x="1798022" y="2965916"/>
                <a:ext cx="81176" cy="125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4" y="0"/>
                  </a:cxn>
                  <a:cxn ang="0">
                    <a:pos x="134" y="9"/>
                  </a:cxn>
                  <a:cxn ang="0">
                    <a:pos x="69" y="21"/>
                  </a:cxn>
                  <a:cxn ang="0">
                    <a:pos x="0" y="8"/>
                  </a:cxn>
                  <a:cxn ang="0">
                    <a:pos x="0" y="0"/>
                  </a:cxn>
                </a:cxnLst>
                <a:rect l="0" t="0" r="r" b="b"/>
                <a:pathLst>
                  <a:path w="134" h="21">
                    <a:moveTo>
                      <a:pt x="0" y="0"/>
                    </a:moveTo>
                    <a:cubicBezTo>
                      <a:pt x="134" y="0"/>
                      <a:pt x="134" y="0"/>
                      <a:pt x="134" y="0"/>
                    </a:cubicBezTo>
                    <a:cubicBezTo>
                      <a:pt x="134" y="9"/>
                      <a:pt x="134" y="9"/>
                      <a:pt x="134" y="9"/>
                    </a:cubicBezTo>
                    <a:cubicBezTo>
                      <a:pt x="134" y="9"/>
                      <a:pt x="109" y="21"/>
                      <a:pt x="69" y="21"/>
                    </a:cubicBezTo>
                    <a:cubicBezTo>
                      <a:pt x="69" y="21"/>
                      <a:pt x="0" y="20"/>
                      <a:pt x="0" y="8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91430" tIns="45715" rIns="91430" bIns="45715"/>
              <a:lstStyle/>
              <a:p>
                <a:pPr defTabSz="1190625"/>
                <a:endParaRPr lang="en-US" b="1" dirty="0" smtClean="0">
                  <a:solidFill>
                    <a:srgbClr val="4C4D4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" name="Freeform 26"/>
              <p:cNvSpPr>
                <a:spLocks/>
              </p:cNvSpPr>
              <p:nvPr/>
            </p:nvSpPr>
            <p:spPr bwMode="auto">
              <a:xfrm>
                <a:off x="1622099" y="2976407"/>
                <a:ext cx="432511" cy="52495"/>
              </a:xfrm>
              <a:custGeom>
                <a:avLst/>
                <a:gdLst/>
                <a:ahLst/>
                <a:cxnLst>
                  <a:cxn ang="0">
                    <a:pos x="0" y="77"/>
                  </a:cxn>
                  <a:cxn ang="0">
                    <a:pos x="27" y="84"/>
                  </a:cxn>
                  <a:cxn ang="0">
                    <a:pos x="45" y="82"/>
                  </a:cxn>
                  <a:cxn ang="0">
                    <a:pos x="355" y="43"/>
                  </a:cxn>
                  <a:cxn ang="0">
                    <a:pos x="676" y="80"/>
                  </a:cxn>
                  <a:cxn ang="0">
                    <a:pos x="686" y="85"/>
                  </a:cxn>
                  <a:cxn ang="0">
                    <a:pos x="715" y="73"/>
                  </a:cxn>
                  <a:cxn ang="0">
                    <a:pos x="715" y="64"/>
                  </a:cxn>
                  <a:cxn ang="0">
                    <a:pos x="422" y="1"/>
                  </a:cxn>
                  <a:cxn ang="0">
                    <a:pos x="357" y="13"/>
                  </a:cxn>
                  <a:cxn ang="0">
                    <a:pos x="288" y="0"/>
                  </a:cxn>
                  <a:cxn ang="0">
                    <a:pos x="1" y="67"/>
                  </a:cxn>
                  <a:cxn ang="0">
                    <a:pos x="0" y="77"/>
                  </a:cxn>
                </a:cxnLst>
                <a:rect l="0" t="0" r="r" b="b"/>
                <a:pathLst>
                  <a:path w="715" h="87">
                    <a:moveTo>
                      <a:pt x="0" y="77"/>
                    </a:moveTo>
                    <a:cubicBezTo>
                      <a:pt x="27" y="84"/>
                      <a:pt x="27" y="84"/>
                      <a:pt x="27" y="84"/>
                    </a:cubicBezTo>
                    <a:cubicBezTo>
                      <a:pt x="27" y="84"/>
                      <a:pt x="38" y="86"/>
                      <a:pt x="45" y="82"/>
                    </a:cubicBezTo>
                    <a:cubicBezTo>
                      <a:pt x="45" y="82"/>
                      <a:pt x="223" y="43"/>
                      <a:pt x="355" y="43"/>
                    </a:cubicBezTo>
                    <a:cubicBezTo>
                      <a:pt x="355" y="43"/>
                      <a:pt x="503" y="45"/>
                      <a:pt x="676" y="80"/>
                    </a:cubicBezTo>
                    <a:cubicBezTo>
                      <a:pt x="676" y="80"/>
                      <a:pt x="681" y="82"/>
                      <a:pt x="686" y="85"/>
                    </a:cubicBezTo>
                    <a:cubicBezTo>
                      <a:pt x="690" y="87"/>
                      <a:pt x="715" y="73"/>
                      <a:pt x="715" y="73"/>
                    </a:cubicBezTo>
                    <a:cubicBezTo>
                      <a:pt x="715" y="64"/>
                      <a:pt x="715" y="64"/>
                      <a:pt x="715" y="64"/>
                    </a:cubicBezTo>
                    <a:cubicBezTo>
                      <a:pt x="715" y="64"/>
                      <a:pt x="541" y="6"/>
                      <a:pt x="422" y="1"/>
                    </a:cubicBezTo>
                    <a:cubicBezTo>
                      <a:pt x="422" y="1"/>
                      <a:pt x="400" y="13"/>
                      <a:pt x="357" y="13"/>
                    </a:cubicBezTo>
                    <a:cubicBezTo>
                      <a:pt x="357" y="13"/>
                      <a:pt x="300" y="12"/>
                      <a:pt x="288" y="0"/>
                    </a:cubicBezTo>
                    <a:cubicBezTo>
                      <a:pt x="288" y="0"/>
                      <a:pt x="102" y="26"/>
                      <a:pt x="1" y="67"/>
                    </a:cubicBezTo>
                    <a:lnTo>
                      <a:pt x="0" y="77"/>
                    </a:lnTo>
                    <a:close/>
                  </a:path>
                </a:pathLst>
              </a:custGeom>
              <a:grpFill/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91430" tIns="45715" rIns="91430" bIns="45715"/>
              <a:lstStyle/>
              <a:p>
                <a:pPr defTabSz="1190625"/>
                <a:endParaRPr lang="en-US" b="1" dirty="0" smtClean="0">
                  <a:solidFill>
                    <a:srgbClr val="4C4D4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2831357" y="2471708"/>
            <a:ext cx="1719072" cy="1762125"/>
            <a:chOff x="2703513" y="2512479"/>
            <a:chExt cx="1663700" cy="1762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 43"/>
            <p:cNvSpPr>
              <a:spLocks noChangeArrowheads="1"/>
            </p:cNvSpPr>
            <p:nvPr/>
          </p:nvSpPr>
          <p:spPr bwMode="auto">
            <a:xfrm flipV="1">
              <a:off x="2703513" y="2512479"/>
              <a:ext cx="1663700" cy="1762125"/>
            </a:xfrm>
            <a:prstGeom prst="rect">
              <a:avLst/>
            </a:prstGeom>
            <a:gradFill>
              <a:gsLst>
                <a:gs pos="0">
                  <a:schemeClr val="tx1">
                    <a:lumMod val="60000"/>
                    <a:lumOff val="40000"/>
                  </a:schemeClr>
                </a:gs>
                <a:gs pos="99000">
                  <a:schemeClr val="tx1">
                    <a:lumMod val="75000"/>
                  </a:schemeClr>
                </a:gs>
              </a:gsLst>
              <a:lin ang="5400000" scaled="0"/>
            </a:gradFill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Text Box 47"/>
            <p:cNvSpPr txBox="1">
              <a:spLocks noChangeArrowheads="1"/>
            </p:cNvSpPr>
            <p:nvPr/>
          </p:nvSpPr>
          <p:spPr bwMode="gray">
            <a:xfrm>
              <a:off x="2703513" y="2536292"/>
              <a:ext cx="1663700" cy="319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124" tIns="41061" rIns="82124" bIns="41061">
              <a:spAutoFit/>
            </a:bodyPr>
            <a:lstStyle/>
            <a:p>
              <a:pPr marL="168275" indent="-168275" algn="ctr" defTabSz="814388">
                <a:lnSpc>
                  <a:spcPct val="95000"/>
                </a:lnSpc>
                <a:spcBef>
                  <a:spcPct val="50000"/>
                </a:spcBef>
                <a:buClr>
                  <a:schemeClr val="tx2"/>
                </a:buClr>
                <a:buSzPct val="100000"/>
              </a:pPr>
              <a:r>
                <a:rPr lang="en-US" sz="16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Entertainment</a:t>
              </a:r>
            </a:p>
          </p:txBody>
        </p:sp>
        <p:sp>
          <p:nvSpPr>
            <p:cNvPr id="26" name="Freeform 30"/>
            <p:cNvSpPr>
              <a:spLocks noEditPoints="1"/>
            </p:cNvSpPr>
            <p:nvPr/>
          </p:nvSpPr>
          <p:spPr bwMode="auto">
            <a:xfrm>
              <a:off x="3136292" y="3097804"/>
              <a:ext cx="798142" cy="828106"/>
            </a:xfrm>
            <a:custGeom>
              <a:avLst/>
              <a:gdLst/>
              <a:ahLst/>
              <a:cxnLst>
                <a:cxn ang="0">
                  <a:pos x="669" y="334"/>
                </a:cxn>
                <a:cxn ang="0">
                  <a:pos x="334" y="0"/>
                </a:cxn>
                <a:cxn ang="0">
                  <a:pos x="0" y="334"/>
                </a:cxn>
                <a:cxn ang="0">
                  <a:pos x="334" y="669"/>
                </a:cxn>
                <a:cxn ang="0">
                  <a:pos x="669" y="334"/>
                </a:cxn>
                <a:cxn ang="0">
                  <a:pos x="1116" y="669"/>
                </a:cxn>
                <a:cxn ang="0">
                  <a:pos x="1450" y="334"/>
                </a:cxn>
                <a:cxn ang="0">
                  <a:pos x="1116" y="0"/>
                </a:cxn>
                <a:cxn ang="0">
                  <a:pos x="781" y="334"/>
                </a:cxn>
                <a:cxn ang="0">
                  <a:pos x="1116" y="669"/>
                </a:cxn>
                <a:cxn ang="0">
                  <a:pos x="1626" y="678"/>
                </a:cxn>
                <a:cxn ang="0">
                  <a:pos x="1507" y="704"/>
                </a:cxn>
                <a:cxn ang="0">
                  <a:pos x="1434" y="720"/>
                </a:cxn>
                <a:cxn ang="0">
                  <a:pos x="1415" y="740"/>
                </a:cxn>
                <a:cxn ang="0">
                  <a:pos x="1415" y="785"/>
                </a:cxn>
                <a:cxn ang="0">
                  <a:pos x="1267" y="785"/>
                </a:cxn>
                <a:cxn ang="0">
                  <a:pos x="1267" y="705"/>
                </a:cxn>
                <a:cxn ang="0">
                  <a:pos x="1267" y="679"/>
                </a:cxn>
                <a:cxn ang="0">
                  <a:pos x="1116" y="711"/>
                </a:cxn>
                <a:cxn ang="0">
                  <a:pos x="781" y="507"/>
                </a:cxn>
                <a:cxn ang="0">
                  <a:pos x="669" y="507"/>
                </a:cxn>
                <a:cxn ang="0">
                  <a:pos x="334" y="711"/>
                </a:cxn>
                <a:cxn ang="0">
                  <a:pos x="119" y="644"/>
                </a:cxn>
                <a:cxn ang="0">
                  <a:pos x="119" y="1009"/>
                </a:cxn>
                <a:cxn ang="0">
                  <a:pos x="119" y="1245"/>
                </a:cxn>
                <a:cxn ang="0">
                  <a:pos x="478" y="1245"/>
                </a:cxn>
                <a:cxn ang="0">
                  <a:pos x="478" y="1352"/>
                </a:cxn>
                <a:cxn ang="0">
                  <a:pos x="957" y="1352"/>
                </a:cxn>
                <a:cxn ang="0">
                  <a:pos x="957" y="1245"/>
                </a:cxn>
                <a:cxn ang="0">
                  <a:pos x="1267" y="1245"/>
                </a:cxn>
                <a:cxn ang="0">
                  <a:pos x="1267" y="1025"/>
                </a:cxn>
                <a:cxn ang="0">
                  <a:pos x="1415" y="1025"/>
                </a:cxn>
                <a:cxn ang="0">
                  <a:pos x="1415" y="1070"/>
                </a:cxn>
                <a:cxn ang="0">
                  <a:pos x="1434" y="1090"/>
                </a:cxn>
                <a:cxn ang="0">
                  <a:pos x="1626" y="1132"/>
                </a:cxn>
                <a:cxn ang="0">
                  <a:pos x="1645" y="1120"/>
                </a:cxn>
                <a:cxn ang="0">
                  <a:pos x="1645" y="719"/>
                </a:cxn>
                <a:cxn ang="0">
                  <a:pos x="1645" y="690"/>
                </a:cxn>
                <a:cxn ang="0">
                  <a:pos x="1626" y="678"/>
                </a:cxn>
                <a:cxn ang="0">
                  <a:pos x="731" y="1408"/>
                </a:cxn>
                <a:cxn ang="0">
                  <a:pos x="1021" y="1704"/>
                </a:cxn>
                <a:cxn ang="0">
                  <a:pos x="1113" y="1704"/>
                </a:cxn>
                <a:cxn ang="0">
                  <a:pos x="905" y="1408"/>
                </a:cxn>
                <a:cxn ang="0">
                  <a:pos x="731" y="1408"/>
                </a:cxn>
                <a:cxn ang="0">
                  <a:pos x="316" y="1704"/>
                </a:cxn>
                <a:cxn ang="0">
                  <a:pos x="407" y="1704"/>
                </a:cxn>
                <a:cxn ang="0">
                  <a:pos x="698" y="1408"/>
                </a:cxn>
                <a:cxn ang="0">
                  <a:pos x="523" y="1408"/>
                </a:cxn>
                <a:cxn ang="0">
                  <a:pos x="316" y="1704"/>
                </a:cxn>
              </a:cxnLst>
              <a:rect l="0" t="0" r="r" b="b"/>
              <a:pathLst>
                <a:path w="1645" h="1704">
                  <a:moveTo>
                    <a:pt x="669" y="334"/>
                  </a:moveTo>
                  <a:cubicBezTo>
                    <a:pt x="669" y="150"/>
                    <a:pt x="519" y="0"/>
                    <a:pt x="334" y="0"/>
                  </a:cubicBezTo>
                  <a:cubicBezTo>
                    <a:pt x="149" y="0"/>
                    <a:pt x="0" y="150"/>
                    <a:pt x="0" y="334"/>
                  </a:cubicBezTo>
                  <a:cubicBezTo>
                    <a:pt x="0" y="519"/>
                    <a:pt x="149" y="669"/>
                    <a:pt x="334" y="669"/>
                  </a:cubicBezTo>
                  <a:cubicBezTo>
                    <a:pt x="519" y="669"/>
                    <a:pt x="669" y="519"/>
                    <a:pt x="669" y="334"/>
                  </a:cubicBezTo>
                  <a:close/>
                  <a:moveTo>
                    <a:pt x="1116" y="669"/>
                  </a:moveTo>
                  <a:cubicBezTo>
                    <a:pt x="1300" y="669"/>
                    <a:pt x="1450" y="519"/>
                    <a:pt x="1450" y="334"/>
                  </a:cubicBezTo>
                  <a:cubicBezTo>
                    <a:pt x="1450" y="150"/>
                    <a:pt x="1300" y="0"/>
                    <a:pt x="1116" y="0"/>
                  </a:cubicBezTo>
                  <a:cubicBezTo>
                    <a:pt x="931" y="0"/>
                    <a:pt x="781" y="150"/>
                    <a:pt x="781" y="334"/>
                  </a:cubicBezTo>
                  <a:cubicBezTo>
                    <a:pt x="781" y="519"/>
                    <a:pt x="931" y="669"/>
                    <a:pt x="1116" y="669"/>
                  </a:cubicBezTo>
                  <a:close/>
                  <a:moveTo>
                    <a:pt x="1626" y="678"/>
                  </a:moveTo>
                  <a:cubicBezTo>
                    <a:pt x="1507" y="704"/>
                    <a:pt x="1507" y="704"/>
                    <a:pt x="1507" y="704"/>
                  </a:cubicBezTo>
                  <a:cubicBezTo>
                    <a:pt x="1434" y="720"/>
                    <a:pt x="1434" y="720"/>
                    <a:pt x="1434" y="720"/>
                  </a:cubicBezTo>
                  <a:cubicBezTo>
                    <a:pt x="1423" y="722"/>
                    <a:pt x="1415" y="731"/>
                    <a:pt x="1415" y="740"/>
                  </a:cubicBezTo>
                  <a:cubicBezTo>
                    <a:pt x="1415" y="785"/>
                    <a:pt x="1415" y="785"/>
                    <a:pt x="1415" y="785"/>
                  </a:cubicBezTo>
                  <a:cubicBezTo>
                    <a:pt x="1267" y="785"/>
                    <a:pt x="1267" y="785"/>
                    <a:pt x="1267" y="785"/>
                  </a:cubicBezTo>
                  <a:cubicBezTo>
                    <a:pt x="1267" y="705"/>
                    <a:pt x="1267" y="705"/>
                    <a:pt x="1267" y="705"/>
                  </a:cubicBezTo>
                  <a:cubicBezTo>
                    <a:pt x="1267" y="679"/>
                    <a:pt x="1267" y="679"/>
                    <a:pt x="1267" y="679"/>
                  </a:cubicBezTo>
                  <a:cubicBezTo>
                    <a:pt x="1221" y="700"/>
                    <a:pt x="1170" y="711"/>
                    <a:pt x="1116" y="711"/>
                  </a:cubicBezTo>
                  <a:cubicBezTo>
                    <a:pt x="970" y="711"/>
                    <a:pt x="844" y="628"/>
                    <a:pt x="781" y="507"/>
                  </a:cubicBezTo>
                  <a:cubicBezTo>
                    <a:pt x="669" y="507"/>
                    <a:pt x="669" y="507"/>
                    <a:pt x="669" y="507"/>
                  </a:cubicBezTo>
                  <a:cubicBezTo>
                    <a:pt x="606" y="628"/>
                    <a:pt x="480" y="711"/>
                    <a:pt x="334" y="711"/>
                  </a:cubicBezTo>
                  <a:cubicBezTo>
                    <a:pt x="254" y="711"/>
                    <a:pt x="180" y="686"/>
                    <a:pt x="119" y="644"/>
                  </a:cubicBezTo>
                  <a:cubicBezTo>
                    <a:pt x="119" y="1009"/>
                    <a:pt x="119" y="1009"/>
                    <a:pt x="119" y="1009"/>
                  </a:cubicBezTo>
                  <a:cubicBezTo>
                    <a:pt x="119" y="1245"/>
                    <a:pt x="119" y="1245"/>
                    <a:pt x="119" y="1245"/>
                  </a:cubicBezTo>
                  <a:cubicBezTo>
                    <a:pt x="478" y="1245"/>
                    <a:pt x="478" y="1245"/>
                    <a:pt x="478" y="1245"/>
                  </a:cubicBezTo>
                  <a:cubicBezTo>
                    <a:pt x="478" y="1352"/>
                    <a:pt x="478" y="1352"/>
                    <a:pt x="478" y="1352"/>
                  </a:cubicBezTo>
                  <a:cubicBezTo>
                    <a:pt x="957" y="1352"/>
                    <a:pt x="957" y="1352"/>
                    <a:pt x="957" y="1352"/>
                  </a:cubicBezTo>
                  <a:cubicBezTo>
                    <a:pt x="957" y="1245"/>
                    <a:pt x="957" y="1245"/>
                    <a:pt x="957" y="1245"/>
                  </a:cubicBezTo>
                  <a:cubicBezTo>
                    <a:pt x="1267" y="1245"/>
                    <a:pt x="1267" y="1245"/>
                    <a:pt x="1267" y="1245"/>
                  </a:cubicBezTo>
                  <a:cubicBezTo>
                    <a:pt x="1267" y="1025"/>
                    <a:pt x="1267" y="1025"/>
                    <a:pt x="1267" y="1025"/>
                  </a:cubicBezTo>
                  <a:cubicBezTo>
                    <a:pt x="1415" y="1025"/>
                    <a:pt x="1415" y="1025"/>
                    <a:pt x="1415" y="1025"/>
                  </a:cubicBezTo>
                  <a:cubicBezTo>
                    <a:pt x="1415" y="1070"/>
                    <a:pt x="1415" y="1070"/>
                    <a:pt x="1415" y="1070"/>
                  </a:cubicBezTo>
                  <a:cubicBezTo>
                    <a:pt x="1415" y="1079"/>
                    <a:pt x="1423" y="1088"/>
                    <a:pt x="1434" y="1090"/>
                  </a:cubicBezTo>
                  <a:cubicBezTo>
                    <a:pt x="1626" y="1132"/>
                    <a:pt x="1626" y="1132"/>
                    <a:pt x="1626" y="1132"/>
                  </a:cubicBezTo>
                  <a:cubicBezTo>
                    <a:pt x="1637" y="1134"/>
                    <a:pt x="1645" y="1129"/>
                    <a:pt x="1645" y="1120"/>
                  </a:cubicBezTo>
                  <a:cubicBezTo>
                    <a:pt x="1645" y="719"/>
                    <a:pt x="1645" y="719"/>
                    <a:pt x="1645" y="719"/>
                  </a:cubicBezTo>
                  <a:cubicBezTo>
                    <a:pt x="1645" y="690"/>
                    <a:pt x="1645" y="690"/>
                    <a:pt x="1645" y="690"/>
                  </a:cubicBezTo>
                  <a:cubicBezTo>
                    <a:pt x="1645" y="681"/>
                    <a:pt x="1637" y="676"/>
                    <a:pt x="1626" y="678"/>
                  </a:cubicBezTo>
                  <a:close/>
                  <a:moveTo>
                    <a:pt x="731" y="1408"/>
                  </a:moveTo>
                  <a:cubicBezTo>
                    <a:pt x="1021" y="1704"/>
                    <a:pt x="1021" y="1704"/>
                    <a:pt x="1021" y="1704"/>
                  </a:cubicBezTo>
                  <a:cubicBezTo>
                    <a:pt x="1113" y="1704"/>
                    <a:pt x="1113" y="1704"/>
                    <a:pt x="1113" y="1704"/>
                  </a:cubicBezTo>
                  <a:cubicBezTo>
                    <a:pt x="905" y="1408"/>
                    <a:pt x="905" y="1408"/>
                    <a:pt x="905" y="1408"/>
                  </a:cubicBezTo>
                  <a:lnTo>
                    <a:pt x="731" y="1408"/>
                  </a:lnTo>
                  <a:close/>
                  <a:moveTo>
                    <a:pt x="316" y="1704"/>
                  </a:moveTo>
                  <a:cubicBezTo>
                    <a:pt x="407" y="1704"/>
                    <a:pt x="407" y="1704"/>
                    <a:pt x="407" y="1704"/>
                  </a:cubicBezTo>
                  <a:cubicBezTo>
                    <a:pt x="698" y="1408"/>
                    <a:pt x="698" y="1408"/>
                    <a:pt x="698" y="1408"/>
                  </a:cubicBezTo>
                  <a:cubicBezTo>
                    <a:pt x="523" y="1408"/>
                    <a:pt x="523" y="1408"/>
                    <a:pt x="523" y="1408"/>
                  </a:cubicBezTo>
                  <a:lnTo>
                    <a:pt x="316" y="170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831357" y="4329572"/>
            <a:ext cx="1719072" cy="1762125"/>
            <a:chOff x="2703513" y="4452404"/>
            <a:chExt cx="1663700" cy="1762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8" name="Rectangle 43"/>
            <p:cNvSpPr>
              <a:spLocks noChangeArrowheads="1"/>
            </p:cNvSpPr>
            <p:nvPr/>
          </p:nvSpPr>
          <p:spPr bwMode="auto">
            <a:xfrm flipV="1">
              <a:off x="2703513" y="4452404"/>
              <a:ext cx="1663700" cy="1762125"/>
            </a:xfrm>
            <a:prstGeom prst="rect">
              <a:avLst/>
            </a:prstGeom>
            <a:gradFill>
              <a:gsLst>
                <a:gs pos="0">
                  <a:schemeClr val="tx1">
                    <a:lumMod val="60000"/>
                    <a:lumOff val="40000"/>
                  </a:schemeClr>
                </a:gs>
                <a:gs pos="99000">
                  <a:schemeClr val="tx1">
                    <a:lumMod val="75000"/>
                  </a:schemeClr>
                </a:gs>
              </a:gsLst>
              <a:lin ang="5400000" scaled="0"/>
            </a:gradFill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 Box 47"/>
            <p:cNvSpPr txBox="1">
              <a:spLocks noChangeArrowheads="1"/>
            </p:cNvSpPr>
            <p:nvPr/>
          </p:nvSpPr>
          <p:spPr bwMode="gray">
            <a:xfrm>
              <a:off x="2703513" y="4476217"/>
              <a:ext cx="1663700" cy="319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124" tIns="41061" rIns="82124" bIns="41061">
              <a:spAutoFit/>
            </a:bodyPr>
            <a:lstStyle/>
            <a:p>
              <a:pPr marL="168275" indent="-168275" algn="ctr" defTabSz="814388">
                <a:lnSpc>
                  <a:spcPct val="95000"/>
                </a:lnSpc>
                <a:spcBef>
                  <a:spcPct val="50000"/>
                </a:spcBef>
                <a:buClr>
                  <a:schemeClr val="tx2"/>
                </a:buClr>
                <a:buSzPct val="100000"/>
              </a:pPr>
              <a:r>
                <a:rPr lang="en-US" sz="16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Healthcare</a:t>
              </a: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3043378" y="5021236"/>
              <a:ext cx="983971" cy="871207"/>
              <a:chOff x="3654426" y="6096001"/>
              <a:chExt cx="2022474" cy="1790699"/>
            </a:xfrm>
            <a:solidFill>
              <a:schemeClr val="bg1"/>
            </a:solidFill>
          </p:grpSpPr>
          <p:sp>
            <p:nvSpPr>
              <p:cNvPr id="31" name="Freeform 6"/>
              <p:cNvSpPr>
                <a:spLocks noEditPoints="1"/>
              </p:cNvSpPr>
              <p:nvPr/>
            </p:nvSpPr>
            <p:spPr bwMode="auto">
              <a:xfrm>
                <a:off x="3654426" y="6096001"/>
                <a:ext cx="2022474" cy="1790699"/>
              </a:xfrm>
              <a:custGeom>
                <a:avLst/>
                <a:gdLst/>
                <a:ahLst/>
                <a:cxnLst>
                  <a:cxn ang="0">
                    <a:pos x="174" y="115"/>
                  </a:cxn>
                  <a:cxn ang="0">
                    <a:pos x="115" y="174"/>
                  </a:cxn>
                  <a:cxn ang="0">
                    <a:pos x="56" y="115"/>
                  </a:cxn>
                  <a:cxn ang="0">
                    <a:pos x="57" y="112"/>
                  </a:cxn>
                  <a:cxn ang="0">
                    <a:pos x="0" y="112"/>
                  </a:cxn>
                  <a:cxn ang="0">
                    <a:pos x="0" y="185"/>
                  </a:cxn>
                  <a:cxn ang="0">
                    <a:pos x="23" y="208"/>
                  </a:cxn>
                  <a:cxn ang="0">
                    <a:pos x="212" y="208"/>
                  </a:cxn>
                  <a:cxn ang="0">
                    <a:pos x="235" y="185"/>
                  </a:cxn>
                  <a:cxn ang="0">
                    <a:pos x="235" y="112"/>
                  </a:cxn>
                  <a:cxn ang="0">
                    <a:pos x="174" y="112"/>
                  </a:cxn>
                  <a:cxn ang="0">
                    <a:pos x="174" y="115"/>
                  </a:cxn>
                  <a:cxn ang="0">
                    <a:pos x="212" y="38"/>
                  </a:cxn>
                  <a:cxn ang="0">
                    <a:pos x="157" y="38"/>
                  </a:cxn>
                  <a:cxn ang="0">
                    <a:pos x="157" y="15"/>
                  </a:cxn>
                  <a:cxn ang="0">
                    <a:pos x="142" y="0"/>
                  </a:cxn>
                  <a:cxn ang="0">
                    <a:pos x="93" y="0"/>
                  </a:cxn>
                  <a:cxn ang="0">
                    <a:pos x="78" y="15"/>
                  </a:cxn>
                  <a:cxn ang="0">
                    <a:pos x="78" y="38"/>
                  </a:cxn>
                  <a:cxn ang="0">
                    <a:pos x="23" y="38"/>
                  </a:cxn>
                  <a:cxn ang="0">
                    <a:pos x="0" y="61"/>
                  </a:cxn>
                  <a:cxn ang="0">
                    <a:pos x="0" y="104"/>
                  </a:cxn>
                  <a:cxn ang="0">
                    <a:pos x="57" y="104"/>
                  </a:cxn>
                  <a:cxn ang="0">
                    <a:pos x="115" y="57"/>
                  </a:cxn>
                  <a:cxn ang="0">
                    <a:pos x="123" y="57"/>
                  </a:cxn>
                  <a:cxn ang="0">
                    <a:pos x="124" y="57"/>
                  </a:cxn>
                  <a:cxn ang="0">
                    <a:pos x="127" y="58"/>
                  </a:cxn>
                  <a:cxn ang="0">
                    <a:pos x="173" y="104"/>
                  </a:cxn>
                  <a:cxn ang="0">
                    <a:pos x="235" y="104"/>
                  </a:cxn>
                  <a:cxn ang="0">
                    <a:pos x="235" y="61"/>
                  </a:cxn>
                  <a:cxn ang="0">
                    <a:pos x="212" y="38"/>
                  </a:cxn>
                  <a:cxn ang="0">
                    <a:pos x="141" y="38"/>
                  </a:cxn>
                  <a:cxn ang="0">
                    <a:pos x="94" y="38"/>
                  </a:cxn>
                  <a:cxn ang="0">
                    <a:pos x="94" y="16"/>
                  </a:cxn>
                  <a:cxn ang="0">
                    <a:pos x="141" y="16"/>
                  </a:cxn>
                  <a:cxn ang="0">
                    <a:pos x="141" y="38"/>
                  </a:cxn>
                </a:cxnLst>
                <a:rect l="0" t="0" r="r" b="b"/>
                <a:pathLst>
                  <a:path w="235" h="208">
                    <a:moveTo>
                      <a:pt x="174" y="115"/>
                    </a:moveTo>
                    <a:cubicBezTo>
                      <a:pt x="174" y="148"/>
                      <a:pt x="147" y="174"/>
                      <a:pt x="115" y="174"/>
                    </a:cubicBezTo>
                    <a:cubicBezTo>
                      <a:pt x="83" y="174"/>
                      <a:pt x="56" y="148"/>
                      <a:pt x="56" y="115"/>
                    </a:cubicBezTo>
                    <a:cubicBezTo>
                      <a:pt x="56" y="114"/>
                      <a:pt x="56" y="113"/>
                      <a:pt x="57" y="112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0" y="185"/>
                      <a:pt x="0" y="185"/>
                      <a:pt x="0" y="185"/>
                    </a:cubicBezTo>
                    <a:cubicBezTo>
                      <a:pt x="0" y="198"/>
                      <a:pt x="11" y="208"/>
                      <a:pt x="23" y="208"/>
                    </a:cubicBezTo>
                    <a:cubicBezTo>
                      <a:pt x="212" y="208"/>
                      <a:pt x="212" y="208"/>
                      <a:pt x="212" y="208"/>
                    </a:cubicBezTo>
                    <a:cubicBezTo>
                      <a:pt x="224" y="208"/>
                      <a:pt x="235" y="198"/>
                      <a:pt x="235" y="185"/>
                    </a:cubicBezTo>
                    <a:cubicBezTo>
                      <a:pt x="235" y="112"/>
                      <a:pt x="235" y="112"/>
                      <a:pt x="235" y="112"/>
                    </a:cubicBezTo>
                    <a:cubicBezTo>
                      <a:pt x="174" y="112"/>
                      <a:pt x="174" y="112"/>
                      <a:pt x="174" y="112"/>
                    </a:cubicBezTo>
                    <a:cubicBezTo>
                      <a:pt x="174" y="113"/>
                      <a:pt x="174" y="114"/>
                      <a:pt x="174" y="115"/>
                    </a:cubicBezTo>
                    <a:close/>
                    <a:moveTo>
                      <a:pt x="212" y="38"/>
                    </a:moveTo>
                    <a:cubicBezTo>
                      <a:pt x="157" y="38"/>
                      <a:pt x="157" y="38"/>
                      <a:pt x="157" y="38"/>
                    </a:cubicBezTo>
                    <a:cubicBezTo>
                      <a:pt x="157" y="15"/>
                      <a:pt x="157" y="15"/>
                      <a:pt x="157" y="15"/>
                    </a:cubicBezTo>
                    <a:cubicBezTo>
                      <a:pt x="157" y="7"/>
                      <a:pt x="150" y="0"/>
                      <a:pt x="142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85" y="0"/>
                      <a:pt x="78" y="7"/>
                      <a:pt x="78" y="15"/>
                    </a:cubicBezTo>
                    <a:cubicBezTo>
                      <a:pt x="78" y="38"/>
                      <a:pt x="78" y="38"/>
                      <a:pt x="78" y="38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11" y="38"/>
                      <a:pt x="0" y="48"/>
                      <a:pt x="0" y="61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57" y="104"/>
                      <a:pt x="57" y="104"/>
                      <a:pt x="57" y="104"/>
                    </a:cubicBezTo>
                    <a:cubicBezTo>
                      <a:pt x="63" y="77"/>
                      <a:pt x="86" y="57"/>
                      <a:pt x="115" y="57"/>
                    </a:cubicBezTo>
                    <a:cubicBezTo>
                      <a:pt x="118" y="57"/>
                      <a:pt x="120" y="57"/>
                      <a:pt x="123" y="57"/>
                    </a:cubicBezTo>
                    <a:cubicBezTo>
                      <a:pt x="124" y="57"/>
                      <a:pt x="124" y="57"/>
                      <a:pt x="124" y="57"/>
                    </a:cubicBezTo>
                    <a:cubicBezTo>
                      <a:pt x="125" y="57"/>
                      <a:pt x="126" y="58"/>
                      <a:pt x="127" y="58"/>
                    </a:cubicBezTo>
                    <a:cubicBezTo>
                      <a:pt x="150" y="63"/>
                      <a:pt x="168" y="81"/>
                      <a:pt x="173" y="104"/>
                    </a:cubicBezTo>
                    <a:cubicBezTo>
                      <a:pt x="235" y="104"/>
                      <a:pt x="235" y="104"/>
                      <a:pt x="235" y="104"/>
                    </a:cubicBezTo>
                    <a:cubicBezTo>
                      <a:pt x="235" y="61"/>
                      <a:pt x="235" y="61"/>
                      <a:pt x="235" y="61"/>
                    </a:cubicBezTo>
                    <a:cubicBezTo>
                      <a:pt x="235" y="48"/>
                      <a:pt x="224" y="38"/>
                      <a:pt x="212" y="38"/>
                    </a:cubicBezTo>
                    <a:close/>
                    <a:moveTo>
                      <a:pt x="141" y="38"/>
                    </a:moveTo>
                    <a:cubicBezTo>
                      <a:pt x="94" y="38"/>
                      <a:pt x="94" y="38"/>
                      <a:pt x="94" y="38"/>
                    </a:cubicBezTo>
                    <a:cubicBezTo>
                      <a:pt x="94" y="16"/>
                      <a:pt x="94" y="16"/>
                      <a:pt x="94" y="16"/>
                    </a:cubicBezTo>
                    <a:cubicBezTo>
                      <a:pt x="141" y="16"/>
                      <a:pt x="141" y="16"/>
                      <a:pt x="141" y="16"/>
                    </a:cubicBezTo>
                    <a:lnTo>
                      <a:pt x="141" y="38"/>
                    </a:lnTo>
                    <a:close/>
                  </a:path>
                </a:pathLst>
              </a:custGeom>
              <a:grpFill/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" name="Freeform 7"/>
              <p:cNvSpPr>
                <a:spLocks/>
              </p:cNvSpPr>
              <p:nvPr/>
            </p:nvSpPr>
            <p:spPr bwMode="auto">
              <a:xfrm>
                <a:off x="4291013" y="6732588"/>
                <a:ext cx="706437" cy="715962"/>
              </a:xfrm>
              <a:custGeom>
                <a:avLst/>
                <a:gdLst/>
                <a:ahLst/>
                <a:cxnLst>
                  <a:cxn ang="0">
                    <a:pos x="77" y="30"/>
                  </a:cxn>
                  <a:cxn ang="0">
                    <a:pos x="53" y="30"/>
                  </a:cxn>
                  <a:cxn ang="0">
                    <a:pos x="53" y="6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6"/>
                  </a:cxn>
                  <a:cxn ang="0">
                    <a:pos x="29" y="30"/>
                  </a:cxn>
                  <a:cxn ang="0">
                    <a:pos x="5" y="30"/>
                  </a:cxn>
                  <a:cxn ang="0">
                    <a:pos x="0" y="36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0" y="47"/>
                  </a:cxn>
                  <a:cxn ang="0">
                    <a:pos x="5" y="53"/>
                  </a:cxn>
                  <a:cxn ang="0">
                    <a:pos x="29" y="53"/>
                  </a:cxn>
                  <a:cxn ang="0">
                    <a:pos x="29" y="77"/>
                  </a:cxn>
                  <a:cxn ang="0">
                    <a:pos x="36" y="83"/>
                  </a:cxn>
                  <a:cxn ang="0">
                    <a:pos x="46" y="83"/>
                  </a:cxn>
                  <a:cxn ang="0">
                    <a:pos x="53" y="77"/>
                  </a:cxn>
                  <a:cxn ang="0">
                    <a:pos x="53" y="53"/>
                  </a:cxn>
                  <a:cxn ang="0">
                    <a:pos x="77" y="53"/>
                  </a:cxn>
                  <a:cxn ang="0">
                    <a:pos x="82" y="47"/>
                  </a:cxn>
                  <a:cxn ang="0">
                    <a:pos x="82" y="46"/>
                  </a:cxn>
                  <a:cxn ang="0">
                    <a:pos x="82" y="40"/>
                  </a:cxn>
                  <a:cxn ang="0">
                    <a:pos x="82" y="36"/>
                  </a:cxn>
                  <a:cxn ang="0">
                    <a:pos x="77" y="30"/>
                  </a:cxn>
                </a:cxnLst>
                <a:rect l="0" t="0" r="r" b="b"/>
                <a:pathLst>
                  <a:path w="82" h="83">
                    <a:moveTo>
                      <a:pt x="77" y="30"/>
                    </a:moveTo>
                    <a:cubicBezTo>
                      <a:pt x="53" y="30"/>
                      <a:pt x="53" y="30"/>
                      <a:pt x="53" y="30"/>
                    </a:cubicBezTo>
                    <a:cubicBezTo>
                      <a:pt x="53" y="6"/>
                      <a:pt x="53" y="6"/>
                      <a:pt x="53" y="6"/>
                    </a:cubicBezTo>
                    <a:cubicBezTo>
                      <a:pt x="53" y="3"/>
                      <a:pt x="50" y="0"/>
                      <a:pt x="4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2" y="0"/>
                      <a:pt x="29" y="3"/>
                      <a:pt x="29" y="6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2" y="30"/>
                      <a:pt x="0" y="33"/>
                      <a:pt x="0" y="3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50"/>
                      <a:pt x="2" y="53"/>
                      <a:pt x="5" y="53"/>
                    </a:cubicBezTo>
                    <a:cubicBezTo>
                      <a:pt x="29" y="53"/>
                      <a:pt x="29" y="53"/>
                      <a:pt x="29" y="53"/>
                    </a:cubicBezTo>
                    <a:cubicBezTo>
                      <a:pt x="29" y="77"/>
                      <a:pt x="29" y="77"/>
                      <a:pt x="29" y="77"/>
                    </a:cubicBezTo>
                    <a:cubicBezTo>
                      <a:pt x="29" y="80"/>
                      <a:pt x="32" y="83"/>
                      <a:pt x="36" y="83"/>
                    </a:cubicBezTo>
                    <a:cubicBezTo>
                      <a:pt x="46" y="83"/>
                      <a:pt x="46" y="83"/>
                      <a:pt x="46" y="83"/>
                    </a:cubicBezTo>
                    <a:cubicBezTo>
                      <a:pt x="50" y="83"/>
                      <a:pt x="53" y="80"/>
                      <a:pt x="53" y="77"/>
                    </a:cubicBezTo>
                    <a:cubicBezTo>
                      <a:pt x="53" y="53"/>
                      <a:pt x="53" y="53"/>
                      <a:pt x="53" y="53"/>
                    </a:cubicBezTo>
                    <a:cubicBezTo>
                      <a:pt x="77" y="53"/>
                      <a:pt x="77" y="53"/>
                      <a:pt x="77" y="53"/>
                    </a:cubicBezTo>
                    <a:cubicBezTo>
                      <a:pt x="80" y="53"/>
                      <a:pt x="82" y="50"/>
                      <a:pt x="82" y="47"/>
                    </a:cubicBezTo>
                    <a:cubicBezTo>
                      <a:pt x="82" y="46"/>
                      <a:pt x="82" y="46"/>
                      <a:pt x="82" y="46"/>
                    </a:cubicBezTo>
                    <a:cubicBezTo>
                      <a:pt x="82" y="40"/>
                      <a:pt x="82" y="40"/>
                      <a:pt x="82" y="40"/>
                    </a:cubicBezTo>
                    <a:cubicBezTo>
                      <a:pt x="82" y="36"/>
                      <a:pt x="82" y="36"/>
                      <a:pt x="82" y="36"/>
                    </a:cubicBezTo>
                    <a:cubicBezTo>
                      <a:pt x="82" y="33"/>
                      <a:pt x="80" y="30"/>
                      <a:pt x="77" y="30"/>
                    </a:cubicBezTo>
                    <a:close/>
                  </a:path>
                </a:pathLst>
              </a:custGeom>
              <a:grpFill/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>
            <a:off x="4667550" y="4329572"/>
            <a:ext cx="1719072" cy="1762125"/>
            <a:chOff x="4773613" y="4452404"/>
            <a:chExt cx="1663700" cy="1762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4" name="Rectangle 43"/>
            <p:cNvSpPr>
              <a:spLocks noChangeArrowheads="1"/>
            </p:cNvSpPr>
            <p:nvPr/>
          </p:nvSpPr>
          <p:spPr bwMode="auto">
            <a:xfrm flipV="1">
              <a:off x="4773613" y="4452404"/>
              <a:ext cx="1663700" cy="1762125"/>
            </a:xfrm>
            <a:prstGeom prst="rect">
              <a:avLst/>
            </a:prstGeom>
            <a:gradFill>
              <a:gsLst>
                <a:gs pos="0">
                  <a:schemeClr val="tx1">
                    <a:lumMod val="60000"/>
                    <a:lumOff val="40000"/>
                  </a:schemeClr>
                </a:gs>
                <a:gs pos="99000">
                  <a:schemeClr val="tx1">
                    <a:lumMod val="75000"/>
                  </a:schemeClr>
                </a:gs>
              </a:gsLst>
              <a:lin ang="5400000" scaled="0"/>
            </a:gradFill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Text Box 47"/>
            <p:cNvSpPr txBox="1">
              <a:spLocks noChangeArrowheads="1"/>
            </p:cNvSpPr>
            <p:nvPr/>
          </p:nvSpPr>
          <p:spPr bwMode="gray">
            <a:xfrm>
              <a:off x="4773613" y="4476217"/>
              <a:ext cx="1663700" cy="319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124" tIns="41061" rIns="82124" bIns="41061">
              <a:spAutoFit/>
            </a:bodyPr>
            <a:lstStyle/>
            <a:p>
              <a:pPr marL="168275" indent="-168275" algn="ctr" defTabSz="814388">
                <a:lnSpc>
                  <a:spcPct val="95000"/>
                </a:lnSpc>
                <a:spcBef>
                  <a:spcPct val="50000"/>
                </a:spcBef>
                <a:buClr>
                  <a:schemeClr val="tx2"/>
                </a:buClr>
                <a:buSzPct val="100000"/>
              </a:pPr>
              <a:r>
                <a:rPr lang="en-US" sz="16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Gov’t/Finance</a:t>
              </a:r>
            </a:p>
          </p:txBody>
        </p:sp>
        <p:grpSp>
          <p:nvGrpSpPr>
            <p:cNvPr id="36" name="Group 418"/>
            <p:cNvGrpSpPr>
              <a:grpSpLocks/>
            </p:cNvGrpSpPr>
            <p:nvPr/>
          </p:nvGrpSpPr>
          <p:grpSpPr bwMode="auto">
            <a:xfrm>
              <a:off x="5073956" y="5045221"/>
              <a:ext cx="1063015" cy="759297"/>
              <a:chOff x="-2287" y="1838"/>
              <a:chExt cx="1670" cy="1193"/>
            </a:xfrm>
            <a:solidFill>
              <a:srgbClr val="FFFFFF"/>
            </a:solidFill>
            <a:effectLst/>
          </p:grpSpPr>
          <p:sp>
            <p:nvSpPr>
              <p:cNvPr id="37" name="Freeform 415"/>
              <p:cNvSpPr>
                <a:spLocks/>
              </p:cNvSpPr>
              <p:nvPr/>
            </p:nvSpPr>
            <p:spPr bwMode="auto">
              <a:xfrm>
                <a:off x="-2212" y="1838"/>
                <a:ext cx="1567" cy="184"/>
              </a:xfrm>
              <a:custGeom>
                <a:avLst/>
                <a:gdLst>
                  <a:gd name="T0" fmla="*/ 785 w 1567"/>
                  <a:gd name="T1" fmla="*/ 0 h 184"/>
                  <a:gd name="T2" fmla="*/ 785 w 1567"/>
                  <a:gd name="T3" fmla="*/ 0 h 184"/>
                  <a:gd name="T4" fmla="*/ 785 w 1567"/>
                  <a:gd name="T5" fmla="*/ 0 h 184"/>
                  <a:gd name="T6" fmla="*/ 785 w 1567"/>
                  <a:gd name="T7" fmla="*/ 0 h 184"/>
                  <a:gd name="T8" fmla="*/ 785 w 1567"/>
                  <a:gd name="T9" fmla="*/ 0 h 184"/>
                  <a:gd name="T10" fmla="*/ 0 w 1567"/>
                  <a:gd name="T11" fmla="*/ 172 h 184"/>
                  <a:gd name="T12" fmla="*/ 5 w 1567"/>
                  <a:gd name="T13" fmla="*/ 184 h 184"/>
                  <a:gd name="T14" fmla="*/ 199 w 1567"/>
                  <a:gd name="T15" fmla="*/ 141 h 184"/>
                  <a:gd name="T16" fmla="*/ 785 w 1567"/>
                  <a:gd name="T17" fmla="*/ 14 h 184"/>
                  <a:gd name="T18" fmla="*/ 1371 w 1567"/>
                  <a:gd name="T19" fmla="*/ 141 h 184"/>
                  <a:gd name="T20" fmla="*/ 1564 w 1567"/>
                  <a:gd name="T21" fmla="*/ 184 h 184"/>
                  <a:gd name="T22" fmla="*/ 1567 w 1567"/>
                  <a:gd name="T23" fmla="*/ 172 h 184"/>
                  <a:gd name="T24" fmla="*/ 785 w 1567"/>
                  <a:gd name="T25" fmla="*/ 0 h 1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567"/>
                  <a:gd name="T40" fmla="*/ 0 h 184"/>
                  <a:gd name="T41" fmla="*/ 1567 w 1567"/>
                  <a:gd name="T42" fmla="*/ 184 h 18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567" h="184">
                    <a:moveTo>
                      <a:pt x="785" y="0"/>
                    </a:moveTo>
                    <a:lnTo>
                      <a:pt x="785" y="0"/>
                    </a:lnTo>
                    <a:lnTo>
                      <a:pt x="0" y="172"/>
                    </a:lnTo>
                    <a:lnTo>
                      <a:pt x="5" y="184"/>
                    </a:lnTo>
                    <a:lnTo>
                      <a:pt x="199" y="141"/>
                    </a:lnTo>
                    <a:lnTo>
                      <a:pt x="785" y="14"/>
                    </a:lnTo>
                    <a:lnTo>
                      <a:pt x="1371" y="141"/>
                    </a:lnTo>
                    <a:lnTo>
                      <a:pt x="1564" y="184"/>
                    </a:lnTo>
                    <a:lnTo>
                      <a:pt x="1567" y="172"/>
                    </a:lnTo>
                    <a:lnTo>
                      <a:pt x="785" y="0"/>
                    </a:lnTo>
                    <a:close/>
                  </a:path>
                </a:pathLst>
              </a:custGeom>
              <a:grpFill/>
              <a:ln w="317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" name="Freeform 416"/>
              <p:cNvSpPr>
                <a:spLocks/>
              </p:cNvSpPr>
              <p:nvPr/>
            </p:nvSpPr>
            <p:spPr bwMode="auto">
              <a:xfrm>
                <a:off x="-2287" y="2844"/>
                <a:ext cx="1670" cy="187"/>
              </a:xfrm>
              <a:custGeom>
                <a:avLst/>
                <a:gdLst>
                  <a:gd name="T0" fmla="*/ 1609 w 1670"/>
                  <a:gd name="T1" fmla="*/ 99 h 187"/>
                  <a:gd name="T2" fmla="*/ 1609 w 1670"/>
                  <a:gd name="T3" fmla="*/ 43 h 187"/>
                  <a:gd name="T4" fmla="*/ 1557 w 1670"/>
                  <a:gd name="T5" fmla="*/ 43 h 187"/>
                  <a:gd name="T6" fmla="*/ 1557 w 1670"/>
                  <a:gd name="T7" fmla="*/ 0 h 187"/>
                  <a:gd name="T8" fmla="*/ 111 w 1670"/>
                  <a:gd name="T9" fmla="*/ 0 h 187"/>
                  <a:gd name="T10" fmla="*/ 111 w 1670"/>
                  <a:gd name="T11" fmla="*/ 43 h 187"/>
                  <a:gd name="T12" fmla="*/ 61 w 1670"/>
                  <a:gd name="T13" fmla="*/ 43 h 187"/>
                  <a:gd name="T14" fmla="*/ 61 w 1670"/>
                  <a:gd name="T15" fmla="*/ 99 h 187"/>
                  <a:gd name="T16" fmla="*/ 0 w 1670"/>
                  <a:gd name="T17" fmla="*/ 99 h 187"/>
                  <a:gd name="T18" fmla="*/ 0 w 1670"/>
                  <a:gd name="T19" fmla="*/ 187 h 187"/>
                  <a:gd name="T20" fmla="*/ 1670 w 1670"/>
                  <a:gd name="T21" fmla="*/ 187 h 187"/>
                  <a:gd name="T22" fmla="*/ 1670 w 1670"/>
                  <a:gd name="T23" fmla="*/ 99 h 187"/>
                  <a:gd name="T24" fmla="*/ 1609 w 1670"/>
                  <a:gd name="T25" fmla="*/ 99 h 18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670"/>
                  <a:gd name="T40" fmla="*/ 0 h 187"/>
                  <a:gd name="T41" fmla="*/ 1670 w 1670"/>
                  <a:gd name="T42" fmla="*/ 187 h 18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670" h="187">
                    <a:moveTo>
                      <a:pt x="1609" y="99"/>
                    </a:moveTo>
                    <a:lnTo>
                      <a:pt x="1609" y="43"/>
                    </a:lnTo>
                    <a:lnTo>
                      <a:pt x="1557" y="43"/>
                    </a:lnTo>
                    <a:lnTo>
                      <a:pt x="1557" y="0"/>
                    </a:lnTo>
                    <a:lnTo>
                      <a:pt x="111" y="0"/>
                    </a:lnTo>
                    <a:lnTo>
                      <a:pt x="111" y="43"/>
                    </a:lnTo>
                    <a:lnTo>
                      <a:pt x="61" y="43"/>
                    </a:lnTo>
                    <a:lnTo>
                      <a:pt x="61" y="99"/>
                    </a:lnTo>
                    <a:lnTo>
                      <a:pt x="0" y="99"/>
                    </a:lnTo>
                    <a:lnTo>
                      <a:pt x="0" y="187"/>
                    </a:lnTo>
                    <a:lnTo>
                      <a:pt x="1670" y="187"/>
                    </a:lnTo>
                    <a:lnTo>
                      <a:pt x="1670" y="99"/>
                    </a:lnTo>
                    <a:lnTo>
                      <a:pt x="1609" y="99"/>
                    </a:lnTo>
                    <a:close/>
                  </a:path>
                </a:pathLst>
              </a:custGeom>
              <a:grpFill/>
              <a:ln w="635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" name="Freeform 417"/>
              <p:cNvSpPr>
                <a:spLocks noEditPoints="1"/>
              </p:cNvSpPr>
              <p:nvPr/>
            </p:nvSpPr>
            <p:spPr bwMode="auto">
              <a:xfrm>
                <a:off x="-2197" y="1856"/>
                <a:ext cx="1540" cy="974"/>
              </a:xfrm>
              <a:custGeom>
                <a:avLst/>
                <a:gdLst>
                  <a:gd name="T0" fmla="*/ 315813 w 652"/>
                  <a:gd name="T1" fmla="*/ 0 h 412"/>
                  <a:gd name="T2" fmla="*/ 75505 w 652"/>
                  <a:gd name="T3" fmla="*/ 53603 h 412"/>
                  <a:gd name="T4" fmla="*/ 12637 w 652"/>
                  <a:gd name="T5" fmla="*/ 83804 h 412"/>
                  <a:gd name="T6" fmla="*/ 586870 w 652"/>
                  <a:gd name="T7" fmla="*/ 82022 h 412"/>
                  <a:gd name="T8" fmla="*/ 626608 w 652"/>
                  <a:gd name="T9" fmla="*/ 78059 h 412"/>
                  <a:gd name="T10" fmla="*/ 585313 w 652"/>
                  <a:gd name="T11" fmla="*/ 82022 h 412"/>
                  <a:gd name="T12" fmla="*/ 568470 w 652"/>
                  <a:gd name="T13" fmla="*/ 86622 h 412"/>
                  <a:gd name="T14" fmla="*/ 561068 w 652"/>
                  <a:gd name="T15" fmla="*/ 86622 h 412"/>
                  <a:gd name="T16" fmla="*/ 545384 w 652"/>
                  <a:gd name="T17" fmla="*/ 82022 h 412"/>
                  <a:gd name="T18" fmla="*/ 537758 w 652"/>
                  <a:gd name="T19" fmla="*/ 82022 h 412"/>
                  <a:gd name="T20" fmla="*/ 522105 w 652"/>
                  <a:gd name="T21" fmla="*/ 86622 h 412"/>
                  <a:gd name="T22" fmla="*/ 514289 w 652"/>
                  <a:gd name="T23" fmla="*/ 86622 h 412"/>
                  <a:gd name="T24" fmla="*/ 497831 w 652"/>
                  <a:gd name="T25" fmla="*/ 82022 h 412"/>
                  <a:gd name="T26" fmla="*/ 490199 w 652"/>
                  <a:gd name="T27" fmla="*/ 82022 h 412"/>
                  <a:gd name="T28" fmla="*/ 474504 w 652"/>
                  <a:gd name="T29" fmla="*/ 86622 h 412"/>
                  <a:gd name="T30" fmla="*/ 466733 w 652"/>
                  <a:gd name="T31" fmla="*/ 86622 h 412"/>
                  <a:gd name="T32" fmla="*/ 451605 w 652"/>
                  <a:gd name="T33" fmla="*/ 82022 h 412"/>
                  <a:gd name="T34" fmla="*/ 443794 w 652"/>
                  <a:gd name="T35" fmla="*/ 82022 h 412"/>
                  <a:gd name="T36" fmla="*/ 427331 w 652"/>
                  <a:gd name="T37" fmla="*/ 86622 h 412"/>
                  <a:gd name="T38" fmla="*/ 419548 w 652"/>
                  <a:gd name="T39" fmla="*/ 86622 h 412"/>
                  <a:gd name="T40" fmla="*/ 404021 w 652"/>
                  <a:gd name="T41" fmla="*/ 82022 h 412"/>
                  <a:gd name="T42" fmla="*/ 396233 w 652"/>
                  <a:gd name="T43" fmla="*/ 82022 h 412"/>
                  <a:gd name="T44" fmla="*/ 380578 w 652"/>
                  <a:gd name="T45" fmla="*/ 86622 h 412"/>
                  <a:gd name="T46" fmla="*/ 371898 w 652"/>
                  <a:gd name="T47" fmla="*/ 86622 h 412"/>
                  <a:gd name="T48" fmla="*/ 356467 w 652"/>
                  <a:gd name="T49" fmla="*/ 82022 h 412"/>
                  <a:gd name="T50" fmla="*/ 348680 w 652"/>
                  <a:gd name="T51" fmla="*/ 82022 h 412"/>
                  <a:gd name="T52" fmla="*/ 333393 w 652"/>
                  <a:gd name="T53" fmla="*/ 86622 h 412"/>
                  <a:gd name="T54" fmla="*/ 325578 w 652"/>
                  <a:gd name="T55" fmla="*/ 86622 h 412"/>
                  <a:gd name="T56" fmla="*/ 308898 w 652"/>
                  <a:gd name="T57" fmla="*/ 82022 h 412"/>
                  <a:gd name="T58" fmla="*/ 301398 w 652"/>
                  <a:gd name="T59" fmla="*/ 82022 h 412"/>
                  <a:gd name="T60" fmla="*/ 285812 w 652"/>
                  <a:gd name="T61" fmla="*/ 86622 h 412"/>
                  <a:gd name="T62" fmla="*/ 278022 w 652"/>
                  <a:gd name="T63" fmla="*/ 86622 h 412"/>
                  <a:gd name="T64" fmla="*/ 262525 w 652"/>
                  <a:gd name="T65" fmla="*/ 82022 h 412"/>
                  <a:gd name="T66" fmla="*/ 254714 w 652"/>
                  <a:gd name="T67" fmla="*/ 82022 h 412"/>
                  <a:gd name="T68" fmla="*/ 238256 w 652"/>
                  <a:gd name="T69" fmla="*/ 86622 h 412"/>
                  <a:gd name="T70" fmla="*/ 230374 w 652"/>
                  <a:gd name="T71" fmla="*/ 86622 h 412"/>
                  <a:gd name="T72" fmla="*/ 214943 w 652"/>
                  <a:gd name="T73" fmla="*/ 82022 h 412"/>
                  <a:gd name="T74" fmla="*/ 207154 w 652"/>
                  <a:gd name="T75" fmla="*/ 82022 h 412"/>
                  <a:gd name="T76" fmla="*/ 191886 w 652"/>
                  <a:gd name="T77" fmla="*/ 86622 h 412"/>
                  <a:gd name="T78" fmla="*/ 182821 w 652"/>
                  <a:gd name="T79" fmla="*/ 86622 h 412"/>
                  <a:gd name="T80" fmla="*/ 167756 w 652"/>
                  <a:gd name="T81" fmla="*/ 82022 h 412"/>
                  <a:gd name="T82" fmla="*/ 159879 w 652"/>
                  <a:gd name="T83" fmla="*/ 82022 h 412"/>
                  <a:gd name="T84" fmla="*/ 144314 w 652"/>
                  <a:gd name="T85" fmla="*/ 86622 h 412"/>
                  <a:gd name="T86" fmla="*/ 136661 w 652"/>
                  <a:gd name="T87" fmla="*/ 86622 h 412"/>
                  <a:gd name="T88" fmla="*/ 120108 w 652"/>
                  <a:gd name="T89" fmla="*/ 82022 h 412"/>
                  <a:gd name="T90" fmla="*/ 112318 w 652"/>
                  <a:gd name="T91" fmla="*/ 82022 h 412"/>
                  <a:gd name="T92" fmla="*/ 96732 w 652"/>
                  <a:gd name="T93" fmla="*/ 86622 h 412"/>
                  <a:gd name="T94" fmla="*/ 89105 w 652"/>
                  <a:gd name="T95" fmla="*/ 86622 h 412"/>
                  <a:gd name="T96" fmla="*/ 73792 w 652"/>
                  <a:gd name="T97" fmla="*/ 82022 h 412"/>
                  <a:gd name="T98" fmla="*/ 66015 w 652"/>
                  <a:gd name="T99" fmla="*/ 82022 h 412"/>
                  <a:gd name="T100" fmla="*/ 49110 w 652"/>
                  <a:gd name="T101" fmla="*/ 86622 h 412"/>
                  <a:gd name="T102" fmla="*/ 41826 w 652"/>
                  <a:gd name="T103" fmla="*/ 86622 h 412"/>
                  <a:gd name="T104" fmla="*/ 48463 w 652"/>
                  <a:gd name="T105" fmla="*/ 122228 h 412"/>
                  <a:gd name="T106" fmla="*/ 578183 w 652"/>
                  <a:gd name="T107" fmla="*/ 122228 h 412"/>
                  <a:gd name="T108" fmla="*/ 585313 w 652"/>
                  <a:gd name="T109" fmla="*/ 86622 h 412"/>
                  <a:gd name="T110" fmla="*/ 78271 w 652"/>
                  <a:gd name="T111" fmla="*/ 383385 h 412"/>
                  <a:gd name="T112" fmla="*/ 125864 w 652"/>
                  <a:gd name="T113" fmla="*/ 383385 h 412"/>
                  <a:gd name="T114" fmla="*/ 155025 w 652"/>
                  <a:gd name="T115" fmla="*/ 122228 h 412"/>
                  <a:gd name="T116" fmla="*/ 394181 w 652"/>
                  <a:gd name="T117" fmla="*/ 383385 h 412"/>
                  <a:gd name="T118" fmla="*/ 394181 w 652"/>
                  <a:gd name="T119" fmla="*/ 122228 h 412"/>
                  <a:gd name="T120" fmla="*/ 424525 w 652"/>
                  <a:gd name="T121" fmla="*/ 383385 h 412"/>
                  <a:gd name="T122" fmla="*/ 471582 w 652"/>
                  <a:gd name="T123" fmla="*/ 383385 h 412"/>
                  <a:gd name="T124" fmla="*/ 500781 w 652"/>
                  <a:gd name="T125" fmla="*/ 122228 h 41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652"/>
                  <a:gd name="T190" fmla="*/ 0 h 412"/>
                  <a:gd name="T191" fmla="*/ 652 w 652"/>
                  <a:gd name="T192" fmla="*/ 412 h 41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652" h="412">
                    <a:moveTo>
                      <a:pt x="574" y="55"/>
                    </a:moveTo>
                    <a:cubicBezTo>
                      <a:pt x="326" y="0"/>
                      <a:pt x="326" y="0"/>
                      <a:pt x="326" y="0"/>
                    </a:cubicBezTo>
                    <a:cubicBezTo>
                      <a:pt x="326" y="0"/>
                      <a:pt x="326" y="0"/>
                      <a:pt x="326" y="0"/>
                    </a:cubicBezTo>
                    <a:cubicBezTo>
                      <a:pt x="326" y="0"/>
                      <a:pt x="326" y="0"/>
                      <a:pt x="326" y="0"/>
                    </a:cubicBezTo>
                    <a:cubicBezTo>
                      <a:pt x="326" y="0"/>
                      <a:pt x="326" y="0"/>
                      <a:pt x="326" y="0"/>
                    </a:cubicBezTo>
                    <a:cubicBezTo>
                      <a:pt x="78" y="55"/>
                      <a:pt x="78" y="55"/>
                      <a:pt x="78" y="55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2" y="76"/>
                      <a:pt x="5" y="80"/>
                    </a:cubicBezTo>
                    <a:cubicBezTo>
                      <a:pt x="7" y="83"/>
                      <a:pt x="10" y="84"/>
                      <a:pt x="13" y="86"/>
                    </a:cubicBezTo>
                    <a:cubicBezTo>
                      <a:pt x="41" y="80"/>
                      <a:pt x="41" y="80"/>
                      <a:pt x="41" y="80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606" y="84"/>
                      <a:pt x="606" y="84"/>
                      <a:pt x="606" y="84"/>
                    </a:cubicBezTo>
                    <a:cubicBezTo>
                      <a:pt x="606" y="79"/>
                      <a:pt x="606" y="79"/>
                      <a:pt x="606" y="79"/>
                    </a:cubicBezTo>
                    <a:cubicBezTo>
                      <a:pt x="639" y="86"/>
                      <a:pt x="639" y="86"/>
                      <a:pt x="639" y="86"/>
                    </a:cubicBezTo>
                    <a:cubicBezTo>
                      <a:pt x="642" y="84"/>
                      <a:pt x="644" y="83"/>
                      <a:pt x="647" y="80"/>
                    </a:cubicBezTo>
                    <a:cubicBezTo>
                      <a:pt x="650" y="76"/>
                      <a:pt x="652" y="71"/>
                      <a:pt x="652" y="71"/>
                    </a:cubicBezTo>
                    <a:lnTo>
                      <a:pt x="574" y="55"/>
                    </a:lnTo>
                    <a:close/>
                    <a:moveTo>
                      <a:pt x="604" y="84"/>
                    </a:moveTo>
                    <a:cubicBezTo>
                      <a:pt x="595" y="84"/>
                      <a:pt x="595" y="84"/>
                      <a:pt x="595" y="84"/>
                    </a:cubicBezTo>
                    <a:cubicBezTo>
                      <a:pt x="595" y="89"/>
                      <a:pt x="595" y="89"/>
                      <a:pt x="595" y="89"/>
                    </a:cubicBezTo>
                    <a:cubicBezTo>
                      <a:pt x="587" y="89"/>
                      <a:pt x="587" y="89"/>
                      <a:pt x="587" y="89"/>
                    </a:cubicBezTo>
                    <a:cubicBezTo>
                      <a:pt x="587" y="84"/>
                      <a:pt x="587" y="84"/>
                      <a:pt x="587" y="84"/>
                    </a:cubicBezTo>
                    <a:cubicBezTo>
                      <a:pt x="579" y="84"/>
                      <a:pt x="579" y="84"/>
                      <a:pt x="579" y="84"/>
                    </a:cubicBezTo>
                    <a:cubicBezTo>
                      <a:pt x="579" y="89"/>
                      <a:pt x="579" y="89"/>
                      <a:pt x="579" y="89"/>
                    </a:cubicBezTo>
                    <a:cubicBezTo>
                      <a:pt x="571" y="89"/>
                      <a:pt x="571" y="89"/>
                      <a:pt x="571" y="89"/>
                    </a:cubicBezTo>
                    <a:cubicBezTo>
                      <a:pt x="571" y="84"/>
                      <a:pt x="571" y="84"/>
                      <a:pt x="571" y="84"/>
                    </a:cubicBezTo>
                    <a:cubicBezTo>
                      <a:pt x="563" y="84"/>
                      <a:pt x="563" y="84"/>
                      <a:pt x="563" y="84"/>
                    </a:cubicBezTo>
                    <a:cubicBezTo>
                      <a:pt x="563" y="89"/>
                      <a:pt x="563" y="89"/>
                      <a:pt x="563" y="89"/>
                    </a:cubicBezTo>
                    <a:cubicBezTo>
                      <a:pt x="555" y="89"/>
                      <a:pt x="555" y="89"/>
                      <a:pt x="555" y="89"/>
                    </a:cubicBezTo>
                    <a:cubicBezTo>
                      <a:pt x="555" y="84"/>
                      <a:pt x="555" y="84"/>
                      <a:pt x="555" y="84"/>
                    </a:cubicBezTo>
                    <a:cubicBezTo>
                      <a:pt x="547" y="84"/>
                      <a:pt x="547" y="84"/>
                      <a:pt x="547" y="84"/>
                    </a:cubicBezTo>
                    <a:cubicBezTo>
                      <a:pt x="547" y="89"/>
                      <a:pt x="547" y="89"/>
                      <a:pt x="547" y="89"/>
                    </a:cubicBezTo>
                    <a:cubicBezTo>
                      <a:pt x="539" y="89"/>
                      <a:pt x="539" y="89"/>
                      <a:pt x="539" y="89"/>
                    </a:cubicBezTo>
                    <a:cubicBezTo>
                      <a:pt x="539" y="84"/>
                      <a:pt x="539" y="84"/>
                      <a:pt x="539" y="84"/>
                    </a:cubicBezTo>
                    <a:cubicBezTo>
                      <a:pt x="531" y="84"/>
                      <a:pt x="531" y="84"/>
                      <a:pt x="531" y="84"/>
                    </a:cubicBezTo>
                    <a:cubicBezTo>
                      <a:pt x="531" y="89"/>
                      <a:pt x="531" y="89"/>
                      <a:pt x="531" y="89"/>
                    </a:cubicBezTo>
                    <a:cubicBezTo>
                      <a:pt x="523" y="89"/>
                      <a:pt x="523" y="89"/>
                      <a:pt x="523" y="89"/>
                    </a:cubicBezTo>
                    <a:cubicBezTo>
                      <a:pt x="523" y="84"/>
                      <a:pt x="523" y="84"/>
                      <a:pt x="523" y="84"/>
                    </a:cubicBezTo>
                    <a:cubicBezTo>
                      <a:pt x="514" y="84"/>
                      <a:pt x="514" y="84"/>
                      <a:pt x="514" y="84"/>
                    </a:cubicBezTo>
                    <a:cubicBezTo>
                      <a:pt x="514" y="89"/>
                      <a:pt x="514" y="89"/>
                      <a:pt x="514" y="89"/>
                    </a:cubicBezTo>
                    <a:cubicBezTo>
                      <a:pt x="506" y="89"/>
                      <a:pt x="506" y="89"/>
                      <a:pt x="506" y="89"/>
                    </a:cubicBezTo>
                    <a:cubicBezTo>
                      <a:pt x="506" y="84"/>
                      <a:pt x="506" y="84"/>
                      <a:pt x="506" y="84"/>
                    </a:cubicBezTo>
                    <a:cubicBezTo>
                      <a:pt x="498" y="84"/>
                      <a:pt x="498" y="84"/>
                      <a:pt x="498" y="84"/>
                    </a:cubicBezTo>
                    <a:cubicBezTo>
                      <a:pt x="498" y="89"/>
                      <a:pt x="498" y="89"/>
                      <a:pt x="498" y="89"/>
                    </a:cubicBezTo>
                    <a:cubicBezTo>
                      <a:pt x="490" y="89"/>
                      <a:pt x="490" y="89"/>
                      <a:pt x="490" y="89"/>
                    </a:cubicBezTo>
                    <a:cubicBezTo>
                      <a:pt x="490" y="84"/>
                      <a:pt x="490" y="84"/>
                      <a:pt x="490" y="84"/>
                    </a:cubicBezTo>
                    <a:cubicBezTo>
                      <a:pt x="482" y="84"/>
                      <a:pt x="482" y="84"/>
                      <a:pt x="482" y="84"/>
                    </a:cubicBezTo>
                    <a:cubicBezTo>
                      <a:pt x="482" y="89"/>
                      <a:pt x="482" y="89"/>
                      <a:pt x="482" y="89"/>
                    </a:cubicBezTo>
                    <a:cubicBezTo>
                      <a:pt x="474" y="89"/>
                      <a:pt x="474" y="89"/>
                      <a:pt x="474" y="89"/>
                    </a:cubicBezTo>
                    <a:cubicBezTo>
                      <a:pt x="474" y="84"/>
                      <a:pt x="474" y="84"/>
                      <a:pt x="474" y="84"/>
                    </a:cubicBezTo>
                    <a:cubicBezTo>
                      <a:pt x="466" y="84"/>
                      <a:pt x="466" y="84"/>
                      <a:pt x="466" y="84"/>
                    </a:cubicBezTo>
                    <a:cubicBezTo>
                      <a:pt x="466" y="89"/>
                      <a:pt x="466" y="89"/>
                      <a:pt x="466" y="89"/>
                    </a:cubicBezTo>
                    <a:cubicBezTo>
                      <a:pt x="458" y="89"/>
                      <a:pt x="458" y="89"/>
                      <a:pt x="458" y="89"/>
                    </a:cubicBezTo>
                    <a:cubicBezTo>
                      <a:pt x="458" y="84"/>
                      <a:pt x="458" y="84"/>
                      <a:pt x="458" y="84"/>
                    </a:cubicBezTo>
                    <a:cubicBezTo>
                      <a:pt x="449" y="84"/>
                      <a:pt x="449" y="84"/>
                      <a:pt x="449" y="84"/>
                    </a:cubicBezTo>
                    <a:cubicBezTo>
                      <a:pt x="449" y="89"/>
                      <a:pt x="449" y="89"/>
                      <a:pt x="449" y="89"/>
                    </a:cubicBezTo>
                    <a:cubicBezTo>
                      <a:pt x="441" y="89"/>
                      <a:pt x="441" y="89"/>
                      <a:pt x="441" y="89"/>
                    </a:cubicBezTo>
                    <a:cubicBezTo>
                      <a:pt x="441" y="84"/>
                      <a:pt x="441" y="84"/>
                      <a:pt x="441" y="84"/>
                    </a:cubicBezTo>
                    <a:cubicBezTo>
                      <a:pt x="433" y="84"/>
                      <a:pt x="433" y="84"/>
                      <a:pt x="433" y="84"/>
                    </a:cubicBezTo>
                    <a:cubicBezTo>
                      <a:pt x="433" y="89"/>
                      <a:pt x="433" y="89"/>
                      <a:pt x="433" y="89"/>
                    </a:cubicBezTo>
                    <a:cubicBezTo>
                      <a:pt x="425" y="89"/>
                      <a:pt x="425" y="89"/>
                      <a:pt x="425" y="89"/>
                    </a:cubicBezTo>
                    <a:cubicBezTo>
                      <a:pt x="425" y="84"/>
                      <a:pt x="425" y="84"/>
                      <a:pt x="425" y="84"/>
                    </a:cubicBezTo>
                    <a:cubicBezTo>
                      <a:pt x="417" y="84"/>
                      <a:pt x="417" y="84"/>
                      <a:pt x="417" y="84"/>
                    </a:cubicBezTo>
                    <a:cubicBezTo>
                      <a:pt x="417" y="89"/>
                      <a:pt x="417" y="89"/>
                      <a:pt x="417" y="89"/>
                    </a:cubicBezTo>
                    <a:cubicBezTo>
                      <a:pt x="409" y="89"/>
                      <a:pt x="409" y="89"/>
                      <a:pt x="409" y="89"/>
                    </a:cubicBezTo>
                    <a:cubicBezTo>
                      <a:pt x="409" y="84"/>
                      <a:pt x="409" y="84"/>
                      <a:pt x="409" y="84"/>
                    </a:cubicBezTo>
                    <a:cubicBezTo>
                      <a:pt x="401" y="84"/>
                      <a:pt x="401" y="84"/>
                      <a:pt x="401" y="84"/>
                    </a:cubicBezTo>
                    <a:cubicBezTo>
                      <a:pt x="401" y="89"/>
                      <a:pt x="401" y="89"/>
                      <a:pt x="401" y="89"/>
                    </a:cubicBezTo>
                    <a:cubicBezTo>
                      <a:pt x="393" y="89"/>
                      <a:pt x="393" y="89"/>
                      <a:pt x="393" y="89"/>
                    </a:cubicBezTo>
                    <a:cubicBezTo>
                      <a:pt x="393" y="84"/>
                      <a:pt x="393" y="84"/>
                      <a:pt x="393" y="84"/>
                    </a:cubicBezTo>
                    <a:cubicBezTo>
                      <a:pt x="384" y="84"/>
                      <a:pt x="384" y="84"/>
                      <a:pt x="384" y="84"/>
                    </a:cubicBezTo>
                    <a:cubicBezTo>
                      <a:pt x="384" y="89"/>
                      <a:pt x="384" y="89"/>
                      <a:pt x="384" y="89"/>
                    </a:cubicBezTo>
                    <a:cubicBezTo>
                      <a:pt x="376" y="89"/>
                      <a:pt x="376" y="89"/>
                      <a:pt x="376" y="89"/>
                    </a:cubicBezTo>
                    <a:cubicBezTo>
                      <a:pt x="376" y="84"/>
                      <a:pt x="376" y="84"/>
                      <a:pt x="376" y="84"/>
                    </a:cubicBezTo>
                    <a:cubicBezTo>
                      <a:pt x="368" y="84"/>
                      <a:pt x="368" y="84"/>
                      <a:pt x="368" y="84"/>
                    </a:cubicBezTo>
                    <a:cubicBezTo>
                      <a:pt x="368" y="89"/>
                      <a:pt x="368" y="89"/>
                      <a:pt x="368" y="89"/>
                    </a:cubicBezTo>
                    <a:cubicBezTo>
                      <a:pt x="360" y="89"/>
                      <a:pt x="360" y="89"/>
                      <a:pt x="360" y="89"/>
                    </a:cubicBezTo>
                    <a:cubicBezTo>
                      <a:pt x="360" y="84"/>
                      <a:pt x="360" y="84"/>
                      <a:pt x="360" y="84"/>
                    </a:cubicBezTo>
                    <a:cubicBezTo>
                      <a:pt x="352" y="84"/>
                      <a:pt x="352" y="84"/>
                      <a:pt x="352" y="84"/>
                    </a:cubicBezTo>
                    <a:cubicBezTo>
                      <a:pt x="352" y="89"/>
                      <a:pt x="352" y="89"/>
                      <a:pt x="352" y="89"/>
                    </a:cubicBezTo>
                    <a:cubicBezTo>
                      <a:pt x="344" y="89"/>
                      <a:pt x="344" y="89"/>
                      <a:pt x="344" y="89"/>
                    </a:cubicBezTo>
                    <a:cubicBezTo>
                      <a:pt x="344" y="84"/>
                      <a:pt x="344" y="84"/>
                      <a:pt x="344" y="84"/>
                    </a:cubicBezTo>
                    <a:cubicBezTo>
                      <a:pt x="336" y="84"/>
                      <a:pt x="336" y="84"/>
                      <a:pt x="336" y="84"/>
                    </a:cubicBezTo>
                    <a:cubicBezTo>
                      <a:pt x="336" y="89"/>
                      <a:pt x="336" y="89"/>
                      <a:pt x="336" y="89"/>
                    </a:cubicBezTo>
                    <a:cubicBezTo>
                      <a:pt x="328" y="89"/>
                      <a:pt x="328" y="89"/>
                      <a:pt x="328" y="89"/>
                    </a:cubicBezTo>
                    <a:cubicBezTo>
                      <a:pt x="328" y="84"/>
                      <a:pt x="328" y="84"/>
                      <a:pt x="328" y="84"/>
                    </a:cubicBezTo>
                    <a:cubicBezTo>
                      <a:pt x="319" y="84"/>
                      <a:pt x="319" y="84"/>
                      <a:pt x="319" y="84"/>
                    </a:cubicBezTo>
                    <a:cubicBezTo>
                      <a:pt x="319" y="89"/>
                      <a:pt x="319" y="89"/>
                      <a:pt x="319" y="89"/>
                    </a:cubicBezTo>
                    <a:cubicBezTo>
                      <a:pt x="311" y="89"/>
                      <a:pt x="311" y="89"/>
                      <a:pt x="311" y="89"/>
                    </a:cubicBezTo>
                    <a:cubicBezTo>
                      <a:pt x="311" y="84"/>
                      <a:pt x="311" y="84"/>
                      <a:pt x="311" y="84"/>
                    </a:cubicBezTo>
                    <a:cubicBezTo>
                      <a:pt x="303" y="84"/>
                      <a:pt x="303" y="84"/>
                      <a:pt x="303" y="84"/>
                    </a:cubicBezTo>
                    <a:cubicBezTo>
                      <a:pt x="303" y="89"/>
                      <a:pt x="303" y="89"/>
                      <a:pt x="303" y="89"/>
                    </a:cubicBezTo>
                    <a:cubicBezTo>
                      <a:pt x="295" y="89"/>
                      <a:pt x="295" y="89"/>
                      <a:pt x="295" y="89"/>
                    </a:cubicBezTo>
                    <a:cubicBezTo>
                      <a:pt x="295" y="84"/>
                      <a:pt x="295" y="84"/>
                      <a:pt x="295" y="84"/>
                    </a:cubicBezTo>
                    <a:cubicBezTo>
                      <a:pt x="287" y="84"/>
                      <a:pt x="287" y="84"/>
                      <a:pt x="287" y="84"/>
                    </a:cubicBezTo>
                    <a:cubicBezTo>
                      <a:pt x="287" y="89"/>
                      <a:pt x="287" y="89"/>
                      <a:pt x="287" y="89"/>
                    </a:cubicBezTo>
                    <a:cubicBezTo>
                      <a:pt x="279" y="89"/>
                      <a:pt x="279" y="89"/>
                      <a:pt x="279" y="89"/>
                    </a:cubicBezTo>
                    <a:cubicBezTo>
                      <a:pt x="279" y="84"/>
                      <a:pt x="279" y="84"/>
                      <a:pt x="279" y="84"/>
                    </a:cubicBezTo>
                    <a:cubicBezTo>
                      <a:pt x="271" y="84"/>
                      <a:pt x="271" y="84"/>
                      <a:pt x="271" y="84"/>
                    </a:cubicBezTo>
                    <a:cubicBezTo>
                      <a:pt x="271" y="89"/>
                      <a:pt x="271" y="89"/>
                      <a:pt x="271" y="89"/>
                    </a:cubicBezTo>
                    <a:cubicBezTo>
                      <a:pt x="263" y="89"/>
                      <a:pt x="263" y="89"/>
                      <a:pt x="263" y="89"/>
                    </a:cubicBezTo>
                    <a:cubicBezTo>
                      <a:pt x="263" y="84"/>
                      <a:pt x="263" y="84"/>
                      <a:pt x="263" y="84"/>
                    </a:cubicBezTo>
                    <a:cubicBezTo>
                      <a:pt x="254" y="84"/>
                      <a:pt x="254" y="84"/>
                      <a:pt x="254" y="84"/>
                    </a:cubicBezTo>
                    <a:cubicBezTo>
                      <a:pt x="254" y="89"/>
                      <a:pt x="254" y="89"/>
                      <a:pt x="254" y="89"/>
                    </a:cubicBezTo>
                    <a:cubicBezTo>
                      <a:pt x="246" y="89"/>
                      <a:pt x="246" y="89"/>
                      <a:pt x="246" y="89"/>
                    </a:cubicBezTo>
                    <a:cubicBezTo>
                      <a:pt x="246" y="84"/>
                      <a:pt x="246" y="84"/>
                      <a:pt x="246" y="84"/>
                    </a:cubicBezTo>
                    <a:cubicBezTo>
                      <a:pt x="238" y="84"/>
                      <a:pt x="238" y="84"/>
                      <a:pt x="238" y="84"/>
                    </a:cubicBezTo>
                    <a:cubicBezTo>
                      <a:pt x="238" y="89"/>
                      <a:pt x="238" y="89"/>
                      <a:pt x="238" y="89"/>
                    </a:cubicBezTo>
                    <a:cubicBezTo>
                      <a:pt x="230" y="89"/>
                      <a:pt x="230" y="89"/>
                      <a:pt x="230" y="89"/>
                    </a:cubicBezTo>
                    <a:cubicBezTo>
                      <a:pt x="230" y="84"/>
                      <a:pt x="230" y="84"/>
                      <a:pt x="230" y="84"/>
                    </a:cubicBezTo>
                    <a:cubicBezTo>
                      <a:pt x="222" y="84"/>
                      <a:pt x="222" y="84"/>
                      <a:pt x="222" y="84"/>
                    </a:cubicBezTo>
                    <a:cubicBezTo>
                      <a:pt x="222" y="89"/>
                      <a:pt x="222" y="89"/>
                      <a:pt x="222" y="89"/>
                    </a:cubicBezTo>
                    <a:cubicBezTo>
                      <a:pt x="214" y="89"/>
                      <a:pt x="214" y="89"/>
                      <a:pt x="214" y="89"/>
                    </a:cubicBezTo>
                    <a:cubicBezTo>
                      <a:pt x="214" y="84"/>
                      <a:pt x="214" y="84"/>
                      <a:pt x="214" y="84"/>
                    </a:cubicBezTo>
                    <a:cubicBezTo>
                      <a:pt x="206" y="84"/>
                      <a:pt x="206" y="84"/>
                      <a:pt x="206" y="84"/>
                    </a:cubicBezTo>
                    <a:cubicBezTo>
                      <a:pt x="206" y="89"/>
                      <a:pt x="206" y="89"/>
                      <a:pt x="206" y="89"/>
                    </a:cubicBezTo>
                    <a:cubicBezTo>
                      <a:pt x="198" y="89"/>
                      <a:pt x="198" y="89"/>
                      <a:pt x="198" y="89"/>
                    </a:cubicBezTo>
                    <a:cubicBezTo>
                      <a:pt x="198" y="84"/>
                      <a:pt x="198" y="84"/>
                      <a:pt x="198" y="84"/>
                    </a:cubicBezTo>
                    <a:cubicBezTo>
                      <a:pt x="189" y="84"/>
                      <a:pt x="189" y="84"/>
                      <a:pt x="189" y="84"/>
                    </a:cubicBezTo>
                    <a:cubicBezTo>
                      <a:pt x="189" y="89"/>
                      <a:pt x="189" y="89"/>
                      <a:pt x="189" y="89"/>
                    </a:cubicBezTo>
                    <a:cubicBezTo>
                      <a:pt x="181" y="89"/>
                      <a:pt x="181" y="89"/>
                      <a:pt x="181" y="89"/>
                    </a:cubicBezTo>
                    <a:cubicBezTo>
                      <a:pt x="181" y="84"/>
                      <a:pt x="181" y="84"/>
                      <a:pt x="181" y="84"/>
                    </a:cubicBezTo>
                    <a:cubicBezTo>
                      <a:pt x="173" y="84"/>
                      <a:pt x="173" y="84"/>
                      <a:pt x="173" y="84"/>
                    </a:cubicBezTo>
                    <a:cubicBezTo>
                      <a:pt x="173" y="89"/>
                      <a:pt x="173" y="89"/>
                      <a:pt x="173" y="89"/>
                    </a:cubicBezTo>
                    <a:cubicBezTo>
                      <a:pt x="165" y="89"/>
                      <a:pt x="165" y="89"/>
                      <a:pt x="165" y="89"/>
                    </a:cubicBezTo>
                    <a:cubicBezTo>
                      <a:pt x="165" y="84"/>
                      <a:pt x="165" y="84"/>
                      <a:pt x="165" y="84"/>
                    </a:cubicBezTo>
                    <a:cubicBezTo>
                      <a:pt x="157" y="84"/>
                      <a:pt x="157" y="84"/>
                      <a:pt x="157" y="84"/>
                    </a:cubicBezTo>
                    <a:cubicBezTo>
                      <a:pt x="157" y="89"/>
                      <a:pt x="157" y="89"/>
                      <a:pt x="157" y="89"/>
                    </a:cubicBezTo>
                    <a:cubicBezTo>
                      <a:pt x="149" y="89"/>
                      <a:pt x="149" y="89"/>
                      <a:pt x="149" y="89"/>
                    </a:cubicBezTo>
                    <a:cubicBezTo>
                      <a:pt x="149" y="84"/>
                      <a:pt x="149" y="84"/>
                      <a:pt x="149" y="84"/>
                    </a:cubicBezTo>
                    <a:cubicBezTo>
                      <a:pt x="141" y="84"/>
                      <a:pt x="141" y="84"/>
                      <a:pt x="141" y="84"/>
                    </a:cubicBezTo>
                    <a:cubicBezTo>
                      <a:pt x="141" y="89"/>
                      <a:pt x="141" y="89"/>
                      <a:pt x="141" y="89"/>
                    </a:cubicBezTo>
                    <a:cubicBezTo>
                      <a:pt x="133" y="89"/>
                      <a:pt x="133" y="89"/>
                      <a:pt x="133" y="89"/>
                    </a:cubicBezTo>
                    <a:cubicBezTo>
                      <a:pt x="133" y="84"/>
                      <a:pt x="133" y="84"/>
                      <a:pt x="133" y="84"/>
                    </a:cubicBezTo>
                    <a:cubicBezTo>
                      <a:pt x="124" y="84"/>
                      <a:pt x="124" y="84"/>
                      <a:pt x="124" y="84"/>
                    </a:cubicBezTo>
                    <a:cubicBezTo>
                      <a:pt x="124" y="89"/>
                      <a:pt x="124" y="89"/>
                      <a:pt x="124" y="89"/>
                    </a:cubicBezTo>
                    <a:cubicBezTo>
                      <a:pt x="116" y="89"/>
                      <a:pt x="116" y="89"/>
                      <a:pt x="116" y="89"/>
                    </a:cubicBezTo>
                    <a:cubicBezTo>
                      <a:pt x="116" y="84"/>
                      <a:pt x="116" y="84"/>
                      <a:pt x="116" y="84"/>
                    </a:cubicBezTo>
                    <a:cubicBezTo>
                      <a:pt x="108" y="84"/>
                      <a:pt x="108" y="84"/>
                      <a:pt x="108" y="84"/>
                    </a:cubicBezTo>
                    <a:cubicBezTo>
                      <a:pt x="108" y="89"/>
                      <a:pt x="108" y="89"/>
                      <a:pt x="108" y="89"/>
                    </a:cubicBezTo>
                    <a:cubicBezTo>
                      <a:pt x="100" y="89"/>
                      <a:pt x="100" y="89"/>
                      <a:pt x="100" y="89"/>
                    </a:cubicBezTo>
                    <a:cubicBezTo>
                      <a:pt x="100" y="84"/>
                      <a:pt x="100" y="84"/>
                      <a:pt x="100" y="84"/>
                    </a:cubicBezTo>
                    <a:cubicBezTo>
                      <a:pt x="92" y="84"/>
                      <a:pt x="92" y="84"/>
                      <a:pt x="92" y="84"/>
                    </a:cubicBezTo>
                    <a:cubicBezTo>
                      <a:pt x="92" y="89"/>
                      <a:pt x="92" y="89"/>
                      <a:pt x="92" y="89"/>
                    </a:cubicBezTo>
                    <a:cubicBezTo>
                      <a:pt x="84" y="89"/>
                      <a:pt x="84" y="89"/>
                      <a:pt x="84" y="89"/>
                    </a:cubicBezTo>
                    <a:cubicBezTo>
                      <a:pt x="84" y="84"/>
                      <a:pt x="84" y="84"/>
                      <a:pt x="84" y="84"/>
                    </a:cubicBezTo>
                    <a:cubicBezTo>
                      <a:pt x="76" y="84"/>
                      <a:pt x="76" y="84"/>
                      <a:pt x="76" y="84"/>
                    </a:cubicBezTo>
                    <a:cubicBezTo>
                      <a:pt x="76" y="89"/>
                      <a:pt x="76" y="89"/>
                      <a:pt x="76" y="89"/>
                    </a:cubicBezTo>
                    <a:cubicBezTo>
                      <a:pt x="68" y="89"/>
                      <a:pt x="68" y="89"/>
                      <a:pt x="68" y="89"/>
                    </a:cubicBezTo>
                    <a:cubicBezTo>
                      <a:pt x="68" y="84"/>
                      <a:pt x="68" y="84"/>
                      <a:pt x="68" y="84"/>
                    </a:cubicBezTo>
                    <a:cubicBezTo>
                      <a:pt x="59" y="84"/>
                      <a:pt x="59" y="84"/>
                      <a:pt x="59" y="84"/>
                    </a:cubicBezTo>
                    <a:cubicBezTo>
                      <a:pt x="59" y="89"/>
                      <a:pt x="59" y="89"/>
                      <a:pt x="59" y="89"/>
                    </a:cubicBezTo>
                    <a:cubicBezTo>
                      <a:pt x="51" y="89"/>
                      <a:pt x="51" y="89"/>
                      <a:pt x="51" y="89"/>
                    </a:cubicBezTo>
                    <a:cubicBezTo>
                      <a:pt x="51" y="84"/>
                      <a:pt x="51" y="84"/>
                      <a:pt x="51" y="84"/>
                    </a:cubicBezTo>
                    <a:cubicBezTo>
                      <a:pt x="43" y="84"/>
                      <a:pt x="43" y="84"/>
                      <a:pt x="43" y="84"/>
                    </a:cubicBezTo>
                    <a:cubicBezTo>
                      <a:pt x="43" y="89"/>
                      <a:pt x="43" y="89"/>
                      <a:pt x="43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42" y="125"/>
                      <a:pt x="42" y="125"/>
                      <a:pt x="42" y="125"/>
                    </a:cubicBezTo>
                    <a:cubicBezTo>
                      <a:pt x="50" y="125"/>
                      <a:pt x="50" y="125"/>
                      <a:pt x="50" y="125"/>
                    </a:cubicBezTo>
                    <a:cubicBezTo>
                      <a:pt x="50" y="412"/>
                      <a:pt x="50" y="412"/>
                      <a:pt x="50" y="412"/>
                    </a:cubicBezTo>
                    <a:cubicBezTo>
                      <a:pt x="597" y="412"/>
                      <a:pt x="597" y="412"/>
                      <a:pt x="597" y="412"/>
                    </a:cubicBezTo>
                    <a:cubicBezTo>
                      <a:pt x="597" y="125"/>
                      <a:pt x="597" y="125"/>
                      <a:pt x="597" y="125"/>
                    </a:cubicBezTo>
                    <a:cubicBezTo>
                      <a:pt x="605" y="125"/>
                      <a:pt x="605" y="125"/>
                      <a:pt x="605" y="125"/>
                    </a:cubicBezTo>
                    <a:cubicBezTo>
                      <a:pt x="605" y="89"/>
                      <a:pt x="605" y="89"/>
                      <a:pt x="605" y="89"/>
                    </a:cubicBezTo>
                    <a:cubicBezTo>
                      <a:pt x="604" y="89"/>
                      <a:pt x="604" y="89"/>
                      <a:pt x="604" y="89"/>
                    </a:cubicBezTo>
                    <a:lnTo>
                      <a:pt x="604" y="84"/>
                    </a:lnTo>
                    <a:close/>
                    <a:moveTo>
                      <a:pt x="130" y="393"/>
                    </a:moveTo>
                    <a:cubicBezTo>
                      <a:pt x="81" y="393"/>
                      <a:pt x="81" y="393"/>
                      <a:pt x="81" y="393"/>
                    </a:cubicBezTo>
                    <a:cubicBezTo>
                      <a:pt x="81" y="125"/>
                      <a:pt x="81" y="125"/>
                      <a:pt x="81" y="125"/>
                    </a:cubicBezTo>
                    <a:cubicBezTo>
                      <a:pt x="130" y="125"/>
                      <a:pt x="130" y="125"/>
                      <a:pt x="130" y="125"/>
                    </a:cubicBezTo>
                    <a:lnTo>
                      <a:pt x="130" y="393"/>
                    </a:lnTo>
                    <a:close/>
                    <a:moveTo>
                      <a:pt x="209" y="393"/>
                    </a:moveTo>
                    <a:cubicBezTo>
                      <a:pt x="160" y="393"/>
                      <a:pt x="160" y="393"/>
                      <a:pt x="160" y="393"/>
                    </a:cubicBezTo>
                    <a:cubicBezTo>
                      <a:pt x="160" y="125"/>
                      <a:pt x="160" y="125"/>
                      <a:pt x="160" y="125"/>
                    </a:cubicBezTo>
                    <a:cubicBezTo>
                      <a:pt x="209" y="125"/>
                      <a:pt x="209" y="125"/>
                      <a:pt x="209" y="125"/>
                    </a:cubicBezTo>
                    <a:lnTo>
                      <a:pt x="209" y="393"/>
                    </a:lnTo>
                    <a:close/>
                    <a:moveTo>
                      <a:pt x="407" y="393"/>
                    </a:moveTo>
                    <a:cubicBezTo>
                      <a:pt x="240" y="393"/>
                      <a:pt x="240" y="393"/>
                      <a:pt x="240" y="393"/>
                    </a:cubicBezTo>
                    <a:cubicBezTo>
                      <a:pt x="240" y="125"/>
                      <a:pt x="240" y="125"/>
                      <a:pt x="240" y="125"/>
                    </a:cubicBezTo>
                    <a:cubicBezTo>
                      <a:pt x="407" y="125"/>
                      <a:pt x="407" y="125"/>
                      <a:pt x="407" y="125"/>
                    </a:cubicBezTo>
                    <a:lnTo>
                      <a:pt x="407" y="393"/>
                    </a:lnTo>
                    <a:close/>
                    <a:moveTo>
                      <a:pt x="487" y="393"/>
                    </a:moveTo>
                    <a:cubicBezTo>
                      <a:pt x="438" y="393"/>
                      <a:pt x="438" y="393"/>
                      <a:pt x="438" y="393"/>
                    </a:cubicBezTo>
                    <a:cubicBezTo>
                      <a:pt x="438" y="125"/>
                      <a:pt x="438" y="125"/>
                      <a:pt x="438" y="125"/>
                    </a:cubicBezTo>
                    <a:cubicBezTo>
                      <a:pt x="487" y="125"/>
                      <a:pt x="487" y="125"/>
                      <a:pt x="487" y="125"/>
                    </a:cubicBezTo>
                    <a:lnTo>
                      <a:pt x="487" y="393"/>
                    </a:lnTo>
                    <a:close/>
                    <a:moveTo>
                      <a:pt x="566" y="393"/>
                    </a:moveTo>
                    <a:cubicBezTo>
                      <a:pt x="517" y="393"/>
                      <a:pt x="517" y="393"/>
                      <a:pt x="517" y="393"/>
                    </a:cubicBezTo>
                    <a:cubicBezTo>
                      <a:pt x="517" y="125"/>
                      <a:pt x="517" y="125"/>
                      <a:pt x="517" y="125"/>
                    </a:cubicBezTo>
                    <a:cubicBezTo>
                      <a:pt x="566" y="125"/>
                      <a:pt x="566" y="125"/>
                      <a:pt x="566" y="125"/>
                    </a:cubicBezTo>
                    <a:lnTo>
                      <a:pt x="566" y="393"/>
                    </a:lnTo>
                    <a:close/>
                  </a:path>
                </a:pathLst>
              </a:custGeom>
              <a:grpFill/>
              <a:ln w="317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40" name="Group 39"/>
          <p:cNvGrpSpPr/>
          <p:nvPr/>
        </p:nvGrpSpPr>
        <p:grpSpPr>
          <a:xfrm>
            <a:off x="4667550" y="2471708"/>
            <a:ext cx="1719072" cy="1762125"/>
            <a:chOff x="4773613" y="2512479"/>
            <a:chExt cx="1663700" cy="1762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1" name="Rectangle 43"/>
            <p:cNvSpPr>
              <a:spLocks noChangeArrowheads="1"/>
            </p:cNvSpPr>
            <p:nvPr/>
          </p:nvSpPr>
          <p:spPr bwMode="auto">
            <a:xfrm flipV="1">
              <a:off x="4773613" y="2512479"/>
              <a:ext cx="1663700" cy="1762125"/>
            </a:xfrm>
            <a:prstGeom prst="rect">
              <a:avLst/>
            </a:prstGeom>
            <a:gradFill>
              <a:gsLst>
                <a:gs pos="0">
                  <a:schemeClr val="tx1">
                    <a:lumMod val="60000"/>
                    <a:lumOff val="40000"/>
                  </a:schemeClr>
                </a:gs>
                <a:gs pos="99000">
                  <a:schemeClr val="tx1">
                    <a:lumMod val="75000"/>
                  </a:schemeClr>
                </a:gs>
              </a:gsLst>
              <a:lin ang="5400000" scaled="0"/>
            </a:gradFill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Text Box 47"/>
            <p:cNvSpPr txBox="1">
              <a:spLocks noChangeArrowheads="1"/>
            </p:cNvSpPr>
            <p:nvPr/>
          </p:nvSpPr>
          <p:spPr bwMode="gray">
            <a:xfrm>
              <a:off x="4773613" y="2536292"/>
              <a:ext cx="1663700" cy="319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124" tIns="41061" rIns="82124" bIns="41061">
              <a:spAutoFit/>
            </a:bodyPr>
            <a:lstStyle/>
            <a:p>
              <a:pPr marL="168275" indent="-168275" algn="ctr" defTabSz="814388">
                <a:lnSpc>
                  <a:spcPct val="95000"/>
                </a:lnSpc>
                <a:spcBef>
                  <a:spcPct val="50000"/>
                </a:spcBef>
                <a:buClr>
                  <a:schemeClr val="tx2"/>
                </a:buClr>
                <a:buSzPct val="100000"/>
              </a:pPr>
              <a:r>
                <a:rPr lang="en-US" sz="16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Education</a:t>
              </a:r>
            </a:p>
          </p:txBody>
        </p:sp>
        <p:sp>
          <p:nvSpPr>
            <p:cNvPr id="43" name="Freeform 1602"/>
            <p:cNvSpPr>
              <a:spLocks noEditPoints="1"/>
            </p:cNvSpPr>
            <p:nvPr/>
          </p:nvSpPr>
          <p:spPr bwMode="auto">
            <a:xfrm>
              <a:off x="5003280" y="3161681"/>
              <a:ext cx="1204366" cy="764394"/>
            </a:xfrm>
            <a:custGeom>
              <a:avLst/>
              <a:gdLst>
                <a:gd name="T0" fmla="*/ 0 w 10809"/>
                <a:gd name="T1" fmla="*/ 0 h 6879"/>
                <a:gd name="T2" fmla="*/ 0 w 10809"/>
                <a:gd name="T3" fmla="*/ 0 h 6879"/>
                <a:gd name="T4" fmla="*/ 0 w 10809"/>
                <a:gd name="T5" fmla="*/ 0 h 6879"/>
                <a:gd name="T6" fmla="*/ 0 w 10809"/>
                <a:gd name="T7" fmla="*/ 0 h 6879"/>
                <a:gd name="T8" fmla="*/ 0 w 10809"/>
                <a:gd name="T9" fmla="*/ 0 h 6879"/>
                <a:gd name="T10" fmla="*/ 0 w 10809"/>
                <a:gd name="T11" fmla="*/ 0 h 6879"/>
                <a:gd name="T12" fmla="*/ 0 w 10809"/>
                <a:gd name="T13" fmla="*/ 0 h 6879"/>
                <a:gd name="T14" fmla="*/ 0 w 10809"/>
                <a:gd name="T15" fmla="*/ 0 h 6879"/>
                <a:gd name="T16" fmla="*/ 0 w 10809"/>
                <a:gd name="T17" fmla="*/ 0 h 6879"/>
                <a:gd name="T18" fmla="*/ 0 w 10809"/>
                <a:gd name="T19" fmla="*/ 0 h 6879"/>
                <a:gd name="T20" fmla="*/ 0 w 10809"/>
                <a:gd name="T21" fmla="*/ 0 h 6879"/>
                <a:gd name="T22" fmla="*/ 0 w 10809"/>
                <a:gd name="T23" fmla="*/ 0 h 6879"/>
                <a:gd name="T24" fmla="*/ 0 w 10809"/>
                <a:gd name="T25" fmla="*/ 0 h 6879"/>
                <a:gd name="T26" fmla="*/ 0 w 10809"/>
                <a:gd name="T27" fmla="*/ 0 h 6879"/>
                <a:gd name="T28" fmla="*/ 0 w 10809"/>
                <a:gd name="T29" fmla="*/ 0 h 6879"/>
                <a:gd name="T30" fmla="*/ 0 w 10809"/>
                <a:gd name="T31" fmla="*/ 0 h 6879"/>
                <a:gd name="T32" fmla="*/ 0 w 10809"/>
                <a:gd name="T33" fmla="*/ 0 h 6879"/>
                <a:gd name="T34" fmla="*/ 0 w 10809"/>
                <a:gd name="T35" fmla="*/ 0 h 6879"/>
                <a:gd name="T36" fmla="*/ 0 w 10809"/>
                <a:gd name="T37" fmla="*/ 0 h 6879"/>
                <a:gd name="T38" fmla="*/ 0 w 10809"/>
                <a:gd name="T39" fmla="*/ 0 h 6879"/>
                <a:gd name="T40" fmla="*/ 0 w 10809"/>
                <a:gd name="T41" fmla="*/ 0 h 6879"/>
                <a:gd name="T42" fmla="*/ 0 w 10809"/>
                <a:gd name="T43" fmla="*/ 0 h 6879"/>
                <a:gd name="T44" fmla="*/ 0 w 10809"/>
                <a:gd name="T45" fmla="*/ 0 h 6879"/>
                <a:gd name="T46" fmla="*/ 0 w 10809"/>
                <a:gd name="T47" fmla="*/ 0 h 6879"/>
                <a:gd name="T48" fmla="*/ 0 w 10809"/>
                <a:gd name="T49" fmla="*/ 0 h 6879"/>
                <a:gd name="T50" fmla="*/ 0 w 10809"/>
                <a:gd name="T51" fmla="*/ 0 h 6879"/>
                <a:gd name="T52" fmla="*/ 0 w 10809"/>
                <a:gd name="T53" fmla="*/ 0 h 6879"/>
                <a:gd name="T54" fmla="*/ 0 w 10809"/>
                <a:gd name="T55" fmla="*/ 0 h 6879"/>
                <a:gd name="T56" fmla="*/ 0 w 10809"/>
                <a:gd name="T57" fmla="*/ 0 h 6879"/>
                <a:gd name="T58" fmla="*/ 0 w 10809"/>
                <a:gd name="T59" fmla="*/ 0 h 6879"/>
                <a:gd name="T60" fmla="*/ 0 w 10809"/>
                <a:gd name="T61" fmla="*/ 0 h 6879"/>
                <a:gd name="T62" fmla="*/ 0 w 10809"/>
                <a:gd name="T63" fmla="*/ 0 h 6879"/>
                <a:gd name="T64" fmla="*/ 0 w 10809"/>
                <a:gd name="T65" fmla="*/ 0 h 6879"/>
                <a:gd name="T66" fmla="*/ 0 w 10809"/>
                <a:gd name="T67" fmla="*/ 0 h 6879"/>
                <a:gd name="T68" fmla="*/ 0 w 10809"/>
                <a:gd name="T69" fmla="*/ 0 h 6879"/>
                <a:gd name="T70" fmla="*/ 0 w 10809"/>
                <a:gd name="T71" fmla="*/ 0 h 6879"/>
                <a:gd name="T72" fmla="*/ 0 w 10809"/>
                <a:gd name="T73" fmla="*/ 0 h 6879"/>
                <a:gd name="T74" fmla="*/ 0 w 10809"/>
                <a:gd name="T75" fmla="*/ 0 h 6879"/>
                <a:gd name="T76" fmla="*/ 0 w 10809"/>
                <a:gd name="T77" fmla="*/ 0 h 6879"/>
                <a:gd name="T78" fmla="*/ 0 w 10809"/>
                <a:gd name="T79" fmla="*/ 0 h 6879"/>
                <a:gd name="T80" fmla="*/ 0 w 10809"/>
                <a:gd name="T81" fmla="*/ 0 h 6879"/>
                <a:gd name="T82" fmla="*/ 0 w 10809"/>
                <a:gd name="T83" fmla="*/ 0 h 6879"/>
                <a:gd name="T84" fmla="*/ 0 w 10809"/>
                <a:gd name="T85" fmla="*/ 0 h 6879"/>
                <a:gd name="T86" fmla="*/ 0 w 10809"/>
                <a:gd name="T87" fmla="*/ 0 h 687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809"/>
                <a:gd name="T133" fmla="*/ 0 h 6879"/>
                <a:gd name="T134" fmla="*/ 10809 w 10809"/>
                <a:gd name="T135" fmla="*/ 6879 h 687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809" h="6879">
                  <a:moveTo>
                    <a:pt x="10589" y="3018"/>
                  </a:moveTo>
                  <a:cubicBezTo>
                    <a:pt x="5805" y="133"/>
                    <a:pt x="5805" y="133"/>
                    <a:pt x="5805" y="133"/>
                  </a:cubicBezTo>
                  <a:cubicBezTo>
                    <a:pt x="5585" y="0"/>
                    <a:pt x="5225" y="0"/>
                    <a:pt x="5005" y="133"/>
                  </a:cubicBezTo>
                  <a:cubicBezTo>
                    <a:pt x="221" y="3018"/>
                    <a:pt x="221" y="3018"/>
                    <a:pt x="221" y="3018"/>
                  </a:cubicBezTo>
                  <a:cubicBezTo>
                    <a:pt x="0" y="3151"/>
                    <a:pt x="21" y="3322"/>
                    <a:pt x="267" y="3398"/>
                  </a:cubicBezTo>
                  <a:cubicBezTo>
                    <a:pt x="2885" y="4210"/>
                    <a:pt x="2885" y="4210"/>
                    <a:pt x="2885" y="4210"/>
                  </a:cubicBezTo>
                  <a:cubicBezTo>
                    <a:pt x="2885" y="4705"/>
                    <a:pt x="2885" y="4705"/>
                    <a:pt x="2885" y="4705"/>
                  </a:cubicBezTo>
                  <a:cubicBezTo>
                    <a:pt x="2885" y="4705"/>
                    <a:pt x="2885" y="4705"/>
                    <a:pt x="2885" y="4705"/>
                  </a:cubicBezTo>
                  <a:cubicBezTo>
                    <a:pt x="2885" y="4705"/>
                    <a:pt x="2885" y="4706"/>
                    <a:pt x="2885" y="4706"/>
                  </a:cubicBezTo>
                  <a:cubicBezTo>
                    <a:pt x="2885" y="5164"/>
                    <a:pt x="4013" y="5536"/>
                    <a:pt x="5405" y="5536"/>
                  </a:cubicBezTo>
                  <a:cubicBezTo>
                    <a:pt x="6797" y="5536"/>
                    <a:pt x="7925" y="5164"/>
                    <a:pt x="7925" y="4706"/>
                  </a:cubicBezTo>
                  <a:cubicBezTo>
                    <a:pt x="7925" y="4706"/>
                    <a:pt x="7925" y="4705"/>
                    <a:pt x="7925" y="4705"/>
                  </a:cubicBezTo>
                  <a:cubicBezTo>
                    <a:pt x="7925" y="4451"/>
                    <a:pt x="7925" y="4451"/>
                    <a:pt x="7925" y="4451"/>
                  </a:cubicBezTo>
                  <a:cubicBezTo>
                    <a:pt x="7925" y="4210"/>
                    <a:pt x="7925" y="4210"/>
                    <a:pt x="7925" y="4210"/>
                  </a:cubicBezTo>
                  <a:cubicBezTo>
                    <a:pt x="9196" y="3816"/>
                    <a:pt x="9196" y="3816"/>
                    <a:pt x="9196" y="3816"/>
                  </a:cubicBezTo>
                  <a:cubicBezTo>
                    <a:pt x="9196" y="5531"/>
                    <a:pt x="9196" y="5531"/>
                    <a:pt x="9196" y="5531"/>
                  </a:cubicBezTo>
                  <a:cubicBezTo>
                    <a:pt x="9132" y="5566"/>
                    <a:pt x="9089" y="5628"/>
                    <a:pt x="9089" y="5700"/>
                  </a:cubicBezTo>
                  <a:cubicBezTo>
                    <a:pt x="9089" y="5763"/>
                    <a:pt x="9121" y="5818"/>
                    <a:pt x="9172" y="5854"/>
                  </a:cubicBezTo>
                  <a:cubicBezTo>
                    <a:pt x="8869" y="6698"/>
                    <a:pt x="8869" y="6698"/>
                    <a:pt x="8869" y="6698"/>
                  </a:cubicBezTo>
                  <a:cubicBezTo>
                    <a:pt x="8833" y="6797"/>
                    <a:pt x="8853" y="6879"/>
                    <a:pt x="8912" y="6879"/>
                  </a:cubicBezTo>
                  <a:cubicBezTo>
                    <a:pt x="9666" y="6879"/>
                    <a:pt x="9666" y="6879"/>
                    <a:pt x="9666" y="6879"/>
                  </a:cubicBezTo>
                  <a:cubicBezTo>
                    <a:pt x="9725" y="6879"/>
                    <a:pt x="9745" y="6797"/>
                    <a:pt x="9709" y="6698"/>
                  </a:cubicBezTo>
                  <a:cubicBezTo>
                    <a:pt x="9414" y="5875"/>
                    <a:pt x="9414" y="5875"/>
                    <a:pt x="9414" y="5875"/>
                  </a:cubicBezTo>
                  <a:cubicBezTo>
                    <a:pt x="9484" y="5842"/>
                    <a:pt x="9533" y="5776"/>
                    <a:pt x="9533" y="5700"/>
                  </a:cubicBezTo>
                  <a:cubicBezTo>
                    <a:pt x="9533" y="5617"/>
                    <a:pt x="9475" y="5546"/>
                    <a:pt x="9393" y="5517"/>
                  </a:cubicBezTo>
                  <a:cubicBezTo>
                    <a:pt x="9393" y="3755"/>
                    <a:pt x="9393" y="3755"/>
                    <a:pt x="9393" y="3755"/>
                  </a:cubicBezTo>
                  <a:cubicBezTo>
                    <a:pt x="10543" y="3398"/>
                    <a:pt x="10543" y="3398"/>
                    <a:pt x="10543" y="3398"/>
                  </a:cubicBezTo>
                  <a:cubicBezTo>
                    <a:pt x="10789" y="3322"/>
                    <a:pt x="10809" y="3151"/>
                    <a:pt x="10589" y="3018"/>
                  </a:cubicBezTo>
                  <a:close/>
                  <a:moveTo>
                    <a:pt x="5405" y="5361"/>
                  </a:moveTo>
                  <a:cubicBezTo>
                    <a:pt x="4307" y="5361"/>
                    <a:pt x="3416" y="5068"/>
                    <a:pt x="3416" y="4706"/>
                  </a:cubicBezTo>
                  <a:cubicBezTo>
                    <a:pt x="3416" y="4706"/>
                    <a:pt x="3416" y="4706"/>
                    <a:pt x="3416" y="4705"/>
                  </a:cubicBezTo>
                  <a:cubicBezTo>
                    <a:pt x="3417" y="4608"/>
                    <a:pt x="3482" y="4515"/>
                    <a:pt x="3599" y="4432"/>
                  </a:cubicBezTo>
                  <a:cubicBezTo>
                    <a:pt x="3914" y="4208"/>
                    <a:pt x="4604" y="4052"/>
                    <a:pt x="5405" y="4052"/>
                  </a:cubicBezTo>
                  <a:cubicBezTo>
                    <a:pt x="6206" y="4052"/>
                    <a:pt x="6896" y="4208"/>
                    <a:pt x="7211" y="4432"/>
                  </a:cubicBezTo>
                  <a:cubicBezTo>
                    <a:pt x="7328" y="4515"/>
                    <a:pt x="7393" y="4608"/>
                    <a:pt x="7393" y="4705"/>
                  </a:cubicBezTo>
                  <a:cubicBezTo>
                    <a:pt x="7393" y="4706"/>
                    <a:pt x="7394" y="4706"/>
                    <a:pt x="7394" y="4706"/>
                  </a:cubicBezTo>
                  <a:cubicBezTo>
                    <a:pt x="7394" y="5068"/>
                    <a:pt x="6503" y="5361"/>
                    <a:pt x="5405" y="5361"/>
                  </a:cubicBezTo>
                  <a:close/>
                  <a:moveTo>
                    <a:pt x="7925" y="3300"/>
                  </a:moveTo>
                  <a:cubicBezTo>
                    <a:pt x="7925" y="2842"/>
                    <a:pt x="6797" y="2470"/>
                    <a:pt x="5405" y="2470"/>
                  </a:cubicBezTo>
                  <a:cubicBezTo>
                    <a:pt x="4126" y="2470"/>
                    <a:pt x="3070" y="2784"/>
                    <a:pt x="2907" y="3190"/>
                  </a:cubicBezTo>
                  <a:cubicBezTo>
                    <a:pt x="2907" y="3071"/>
                    <a:pt x="2907" y="3071"/>
                    <a:pt x="2907" y="3071"/>
                  </a:cubicBezTo>
                  <a:cubicBezTo>
                    <a:pt x="2907" y="2622"/>
                    <a:pt x="4030" y="2257"/>
                    <a:pt x="5416" y="2257"/>
                  </a:cubicBezTo>
                  <a:cubicBezTo>
                    <a:pt x="6802" y="2257"/>
                    <a:pt x="7925" y="2622"/>
                    <a:pt x="7925" y="3071"/>
                  </a:cubicBezTo>
                  <a:lnTo>
                    <a:pt x="7925" y="3300"/>
                  </a:lnTo>
                  <a:close/>
                </a:path>
              </a:pathLst>
            </a:custGeom>
            <a:solidFill>
              <a:schemeClr val="bg1"/>
            </a:solidFill>
            <a:ln w="28575">
              <a:noFill/>
              <a:round/>
              <a:headEnd/>
              <a:tailEnd/>
            </a:ln>
          </p:spPr>
          <p:txBody>
            <a:bodyPr/>
            <a:lstStyle/>
            <a:p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995164" y="4329570"/>
            <a:ext cx="1719072" cy="1776518"/>
            <a:chOff x="631825" y="4452403"/>
            <a:chExt cx="1719072" cy="178994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5" name="Rectangle 43"/>
            <p:cNvSpPr>
              <a:spLocks noChangeArrowheads="1"/>
            </p:cNvSpPr>
            <p:nvPr/>
          </p:nvSpPr>
          <p:spPr bwMode="auto">
            <a:xfrm flipV="1">
              <a:off x="631825" y="4452403"/>
              <a:ext cx="1719072" cy="1768919"/>
            </a:xfrm>
            <a:prstGeom prst="rect">
              <a:avLst/>
            </a:prstGeom>
            <a:gradFill>
              <a:gsLst>
                <a:gs pos="0">
                  <a:schemeClr val="tx1">
                    <a:lumMod val="60000"/>
                    <a:lumOff val="40000"/>
                  </a:schemeClr>
                </a:gs>
                <a:gs pos="99000">
                  <a:schemeClr val="tx1">
                    <a:lumMod val="75000"/>
                  </a:schemeClr>
                </a:gs>
              </a:gsLst>
              <a:lin ang="5400000" scaled="0"/>
            </a:gradFill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Text Box 47"/>
            <p:cNvSpPr txBox="1">
              <a:spLocks noChangeArrowheads="1"/>
            </p:cNvSpPr>
            <p:nvPr/>
          </p:nvSpPr>
          <p:spPr bwMode="gray">
            <a:xfrm>
              <a:off x="631825" y="4476217"/>
              <a:ext cx="1716088" cy="322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2124" tIns="41061" rIns="82124" bIns="41061">
              <a:spAutoFit/>
            </a:bodyPr>
            <a:lstStyle/>
            <a:p>
              <a:pPr marL="168275" indent="-168275" algn="ctr" defTabSz="814388">
                <a:lnSpc>
                  <a:spcPct val="95000"/>
                </a:lnSpc>
                <a:spcBef>
                  <a:spcPct val="50000"/>
                </a:spcBef>
                <a:buClr>
                  <a:schemeClr val="tx2"/>
                </a:buClr>
                <a:buSzPct val="100000"/>
              </a:pPr>
              <a:r>
                <a:rPr lang="en-US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Green</a:t>
              </a:r>
              <a:r>
                <a:rPr lang="en-US" sz="1600" b="1" dirty="0" smtClean="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Tech</a:t>
              </a:r>
              <a:endPara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928906" y="4819217"/>
              <a:ext cx="1103085" cy="1423133"/>
              <a:chOff x="-895350" y="7153811"/>
              <a:chExt cx="1384300" cy="1785938"/>
            </a:xfrm>
          </p:grpSpPr>
          <p:sp>
            <p:nvSpPr>
              <p:cNvPr id="48" name="Freeform 8"/>
              <p:cNvSpPr>
                <a:spLocks/>
              </p:cNvSpPr>
              <p:nvPr/>
            </p:nvSpPr>
            <p:spPr bwMode="auto">
              <a:xfrm>
                <a:off x="-895350" y="7153811"/>
                <a:ext cx="1384300" cy="1785937"/>
              </a:xfrm>
              <a:custGeom>
                <a:avLst/>
                <a:gdLst/>
                <a:ahLst/>
                <a:cxnLst>
                  <a:cxn ang="0">
                    <a:pos x="362" y="466"/>
                  </a:cxn>
                  <a:cxn ang="0">
                    <a:pos x="230" y="279"/>
                  </a:cxn>
                  <a:cxn ang="0">
                    <a:pos x="223" y="260"/>
                  </a:cxn>
                  <a:cxn ang="0">
                    <a:pos x="226" y="15"/>
                  </a:cxn>
                  <a:cxn ang="0">
                    <a:pos x="220" y="0"/>
                  </a:cxn>
                  <a:cxn ang="0">
                    <a:pos x="202" y="214"/>
                  </a:cxn>
                  <a:cxn ang="0">
                    <a:pos x="211" y="242"/>
                  </a:cxn>
                  <a:cxn ang="0">
                    <a:pos x="202" y="261"/>
                  </a:cxn>
                  <a:cxn ang="0">
                    <a:pos x="196" y="267"/>
                  </a:cxn>
                  <a:cxn ang="0">
                    <a:pos x="8" y="331"/>
                  </a:cxn>
                  <a:cxn ang="0">
                    <a:pos x="0" y="339"/>
                  </a:cxn>
                  <a:cxn ang="0">
                    <a:pos x="11" y="347"/>
                  </a:cxn>
                  <a:cxn ang="0">
                    <a:pos x="178" y="302"/>
                  </a:cxn>
                  <a:cxn ang="0">
                    <a:pos x="205" y="284"/>
                  </a:cxn>
                  <a:cxn ang="0">
                    <a:pos x="220" y="290"/>
                  </a:cxn>
                  <a:cxn ang="0">
                    <a:pos x="357" y="476"/>
                  </a:cxn>
                  <a:cxn ang="0">
                    <a:pos x="369" y="476"/>
                  </a:cxn>
                  <a:cxn ang="0">
                    <a:pos x="362" y="466"/>
                  </a:cxn>
                </a:cxnLst>
                <a:rect l="0" t="0" r="r" b="b"/>
                <a:pathLst>
                  <a:path w="369" h="476">
                    <a:moveTo>
                      <a:pt x="362" y="466"/>
                    </a:moveTo>
                    <a:cubicBezTo>
                      <a:pt x="230" y="279"/>
                      <a:pt x="230" y="279"/>
                      <a:pt x="230" y="279"/>
                    </a:cubicBezTo>
                    <a:cubicBezTo>
                      <a:pt x="230" y="279"/>
                      <a:pt x="240" y="264"/>
                      <a:pt x="223" y="260"/>
                    </a:cubicBezTo>
                    <a:cubicBezTo>
                      <a:pt x="226" y="15"/>
                      <a:pt x="226" y="15"/>
                      <a:pt x="226" y="15"/>
                    </a:cubicBezTo>
                    <a:cubicBezTo>
                      <a:pt x="226" y="15"/>
                      <a:pt x="231" y="0"/>
                      <a:pt x="220" y="0"/>
                    </a:cubicBezTo>
                    <a:cubicBezTo>
                      <a:pt x="202" y="214"/>
                      <a:pt x="202" y="214"/>
                      <a:pt x="202" y="214"/>
                    </a:cubicBezTo>
                    <a:cubicBezTo>
                      <a:pt x="202" y="214"/>
                      <a:pt x="211" y="236"/>
                      <a:pt x="211" y="242"/>
                    </a:cubicBezTo>
                    <a:cubicBezTo>
                      <a:pt x="211" y="242"/>
                      <a:pt x="208" y="255"/>
                      <a:pt x="202" y="261"/>
                    </a:cubicBezTo>
                    <a:cubicBezTo>
                      <a:pt x="196" y="267"/>
                      <a:pt x="198" y="260"/>
                      <a:pt x="196" y="267"/>
                    </a:cubicBezTo>
                    <a:cubicBezTo>
                      <a:pt x="193" y="274"/>
                      <a:pt x="8" y="331"/>
                      <a:pt x="8" y="331"/>
                    </a:cubicBezTo>
                    <a:cubicBezTo>
                      <a:pt x="8" y="331"/>
                      <a:pt x="0" y="333"/>
                      <a:pt x="0" y="339"/>
                    </a:cubicBezTo>
                    <a:cubicBezTo>
                      <a:pt x="0" y="345"/>
                      <a:pt x="6" y="348"/>
                      <a:pt x="11" y="347"/>
                    </a:cubicBezTo>
                    <a:cubicBezTo>
                      <a:pt x="17" y="346"/>
                      <a:pt x="178" y="302"/>
                      <a:pt x="178" y="302"/>
                    </a:cubicBezTo>
                    <a:cubicBezTo>
                      <a:pt x="178" y="302"/>
                      <a:pt x="197" y="280"/>
                      <a:pt x="205" y="284"/>
                    </a:cubicBezTo>
                    <a:cubicBezTo>
                      <a:pt x="205" y="284"/>
                      <a:pt x="210" y="291"/>
                      <a:pt x="220" y="290"/>
                    </a:cubicBezTo>
                    <a:cubicBezTo>
                      <a:pt x="357" y="476"/>
                      <a:pt x="357" y="476"/>
                      <a:pt x="357" y="476"/>
                    </a:cubicBezTo>
                    <a:cubicBezTo>
                      <a:pt x="369" y="476"/>
                      <a:pt x="369" y="476"/>
                      <a:pt x="369" y="476"/>
                    </a:cubicBezTo>
                    <a:cubicBezTo>
                      <a:pt x="365" y="470"/>
                      <a:pt x="362" y="466"/>
                      <a:pt x="362" y="46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9" name="Freeform 9"/>
              <p:cNvSpPr>
                <a:spLocks/>
              </p:cNvSpPr>
              <p:nvPr/>
            </p:nvSpPr>
            <p:spPr bwMode="auto">
              <a:xfrm>
                <a:off x="-273050" y="8233312"/>
                <a:ext cx="184150" cy="706437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37" y="0"/>
                  </a:cxn>
                  <a:cxn ang="0">
                    <a:pos x="15" y="17"/>
                  </a:cxn>
                  <a:cxn ang="0">
                    <a:pos x="14" y="18"/>
                  </a:cxn>
                  <a:cxn ang="0">
                    <a:pos x="13" y="18"/>
                  </a:cxn>
                  <a:cxn ang="0">
                    <a:pos x="4" y="21"/>
                  </a:cxn>
                  <a:cxn ang="0">
                    <a:pos x="0" y="188"/>
                  </a:cxn>
                  <a:cxn ang="0">
                    <a:pos x="36" y="188"/>
                  </a:cxn>
                  <a:cxn ang="0">
                    <a:pos x="36" y="14"/>
                  </a:cxn>
                  <a:cxn ang="0">
                    <a:pos x="49" y="6"/>
                  </a:cxn>
                  <a:cxn ang="0">
                    <a:pos x="37" y="0"/>
                  </a:cxn>
                </a:cxnLst>
                <a:rect l="0" t="0" r="r" b="b"/>
                <a:pathLst>
                  <a:path w="49" h="188">
                    <a:moveTo>
                      <a:pt x="37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2" y="0"/>
                      <a:pt x="22" y="8"/>
                      <a:pt x="15" y="17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9" y="19"/>
                      <a:pt x="4" y="21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36" y="188"/>
                      <a:pt x="36" y="188"/>
                      <a:pt x="36" y="188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6" y="14"/>
                      <a:pt x="43" y="11"/>
                      <a:pt x="49" y="6"/>
                    </a:cubicBezTo>
                    <a:cubicBezTo>
                      <a:pt x="42" y="5"/>
                      <a:pt x="38" y="2"/>
                      <a:pt x="3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0" name="Freeform 10"/>
              <p:cNvSpPr>
                <a:spLocks/>
              </p:cNvSpPr>
              <p:nvPr/>
            </p:nvSpPr>
            <p:spPr bwMode="auto">
              <a:xfrm>
                <a:off x="-400050" y="8133299"/>
                <a:ext cx="231775" cy="96837"/>
              </a:xfrm>
              <a:custGeom>
                <a:avLst/>
                <a:gdLst/>
                <a:ahLst/>
                <a:cxnLst>
                  <a:cxn ang="0">
                    <a:pos x="56" y="0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60" y="4"/>
                  </a:cxn>
                  <a:cxn ang="0">
                    <a:pos x="62" y="0"/>
                  </a:cxn>
                  <a:cxn ang="0">
                    <a:pos x="56" y="0"/>
                  </a:cxn>
                </a:cxnLst>
                <a:rect l="0" t="0" r="r" b="b"/>
                <a:pathLst>
                  <a:path w="62" h="26">
                    <a:moveTo>
                      <a:pt x="56" y="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32" y="16"/>
                      <a:pt x="56" y="7"/>
                      <a:pt x="60" y="4"/>
                    </a:cubicBezTo>
                    <a:cubicBezTo>
                      <a:pt x="61" y="2"/>
                      <a:pt x="61" y="1"/>
                      <a:pt x="62" y="0"/>
                    </a:cubicBezTo>
                    <a:lnTo>
                      <a:pt x="56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51" name="Text Placeholder 97"/>
          <p:cNvSpPr txBox="1">
            <a:spLocks/>
          </p:cNvSpPr>
          <p:nvPr/>
        </p:nvSpPr>
        <p:spPr>
          <a:xfrm>
            <a:off x="858057" y="1162321"/>
            <a:ext cx="76767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base" latinLnBrk="0" hangingPunct="1"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90000"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546568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ICT and networking careers exist in every industry: financial services, fashion, entertainment, healthcare, and more</a:t>
            </a:r>
          </a:p>
          <a:p>
            <a:pPr marL="228600" marR="0" lvl="0" indent="-228600" algn="l" defTabSz="914400" rtl="0" eaLnBrk="1" fontAlgn="base" latinLnBrk="0" hangingPunct="1"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90000"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546568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Virtually no limits — nearly every organization relies on ICT for success</a:t>
            </a:r>
          </a:p>
        </p:txBody>
      </p:sp>
    </p:spTree>
    <p:extLst>
      <p:ext uri="{BB962C8B-B14F-4D97-AF65-F5344CB8AC3E}">
        <p14:creationId xmlns:p14="http://schemas.microsoft.com/office/powerpoint/2010/main" val="39050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744149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297720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5175" y="1720850"/>
            <a:ext cx="7929563" cy="3175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cap="none" dirty="0">
                <a:solidFill>
                  <a:schemeClr val="bg1">
                    <a:lumMod val="65000"/>
                  </a:schemeClr>
                </a:solidFill>
              </a:rPr>
              <a:t>ICT Support and Services Pathway</a:t>
            </a:r>
            <a:br>
              <a:rPr lang="en-US" cap="none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cap="none" dirty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cap="none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cap="none" dirty="0">
                <a:solidFill>
                  <a:schemeClr val="bg1">
                    <a:lumMod val="65000"/>
                  </a:schemeClr>
                </a:solidFill>
              </a:rPr>
              <a:t>Networking Pathway</a:t>
            </a:r>
            <a:br>
              <a:rPr lang="en-US" cap="none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cap="none" dirty="0" smtClean="0">
                <a:solidFill>
                  <a:schemeClr val="tx1"/>
                </a:solidFill>
              </a:rPr>
              <a:t/>
            </a:r>
            <a:br>
              <a:rPr lang="en-US" cap="none" dirty="0" smtClean="0">
                <a:solidFill>
                  <a:schemeClr val="tx1"/>
                </a:solidFill>
              </a:rPr>
            </a:br>
            <a:r>
              <a:rPr lang="en-US" cap="none" dirty="0" smtClean="0">
                <a:solidFill>
                  <a:schemeClr val="bg1">
                    <a:lumMod val="65000"/>
                  </a:schemeClr>
                </a:solidFill>
              </a:rPr>
              <a:t>Software and Systems Development Pathway </a:t>
            </a:r>
            <a:br>
              <a:rPr lang="en-US" cap="none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cap="none" dirty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cap="none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cap="none" dirty="0" smtClean="0">
                <a:solidFill>
                  <a:schemeClr val="bg1">
                    <a:lumMod val="65000"/>
                  </a:schemeClr>
                </a:solidFill>
              </a:rPr>
              <a:t>Games and Simulations</a:t>
            </a:r>
            <a:r>
              <a:rPr lang="en-US" cap="none" dirty="0" smtClean="0">
                <a:solidFill>
                  <a:schemeClr val="tx1"/>
                </a:solidFill>
              </a:rPr>
              <a:t/>
            </a:r>
            <a:br>
              <a:rPr lang="en-US" cap="none" dirty="0" smtClean="0">
                <a:solidFill>
                  <a:schemeClr val="tx1"/>
                </a:solidFill>
              </a:rPr>
            </a:br>
            <a:r>
              <a:rPr lang="en-US" cap="none" dirty="0" smtClean="0">
                <a:solidFill>
                  <a:schemeClr val="tx1"/>
                </a:solidFill>
              </a:rPr>
              <a:t/>
            </a:r>
            <a:br>
              <a:rPr lang="en-US" cap="none" dirty="0" smtClean="0">
                <a:solidFill>
                  <a:schemeClr val="tx1"/>
                </a:solidFill>
              </a:rPr>
            </a:br>
            <a:endParaRPr lang="en-US" cap="none" dirty="0">
              <a:solidFill>
                <a:schemeClr val="tx1"/>
              </a:solidFill>
            </a:endParaRPr>
          </a:p>
        </p:txBody>
      </p:sp>
      <p:pic>
        <p:nvPicPr>
          <p:cNvPr id="7171" name="Picture 2" descr="C:\Users\Jacob\AppData\Local\Microsoft\Windows\Temporary Internet Files\Content.IE5\1PT90GBQ\MP900400637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7" b="7082"/>
          <a:stretch>
            <a:fillRect/>
          </a:stretch>
        </p:blipFill>
        <p:spPr bwMode="auto">
          <a:xfrm>
            <a:off x="7086600" y="468312"/>
            <a:ext cx="6858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C:\Users\Jacob\AppData\Local\Microsoft\Windows\Temporary Internet Files\Content.IE5\1PT90GBQ\MP900401975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3" r="22556"/>
          <a:stretch>
            <a:fillRect/>
          </a:stretch>
        </p:blipFill>
        <p:spPr bwMode="auto">
          <a:xfrm>
            <a:off x="6099175" y="261937"/>
            <a:ext cx="89058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2" descr="C:\Users\Jacob\AppData\Local\Microsoft\Windows\Temporary Internet Files\Content.IE5\90U4W59X\MP900449113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97" r="17223" b="85326"/>
          <a:stretch>
            <a:fillRect/>
          </a:stretch>
        </p:blipFill>
        <p:spPr bwMode="auto">
          <a:xfrm>
            <a:off x="7913688" y="482600"/>
            <a:ext cx="78105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6"/>
          <p:cNvSpPr txBox="1">
            <a:spLocks/>
          </p:cNvSpPr>
          <p:nvPr/>
        </p:nvSpPr>
        <p:spPr bwMode="auto">
          <a:xfrm>
            <a:off x="765175" y="482600"/>
            <a:ext cx="5153025" cy="711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2124" tIns="41061" rIns="82124" bIns="41061" anchor="b"/>
          <a:lstStyle/>
          <a:p>
            <a:pPr defTabSz="814388">
              <a:lnSpc>
                <a:spcPct val="95000"/>
              </a:lnSpc>
              <a:spcBef>
                <a:spcPct val="50000"/>
              </a:spcBef>
              <a:buClr>
                <a:schemeClr val="tx2"/>
              </a:buClr>
              <a:buSzPct val="100000"/>
              <a:buFont typeface="Wingdings" pitchFamily="2" charset="2"/>
              <a:buNone/>
              <a:defRPr/>
            </a:pPr>
            <a:r>
              <a:rPr lang="en-US" b="1" kern="0" dirty="0" smtClean="0">
                <a:latin typeface="+mn-lt"/>
              </a:rPr>
              <a:t>The </a:t>
            </a:r>
            <a:r>
              <a:rPr lang="en-US" b="1" kern="0" dirty="0">
                <a:latin typeface="+mn-lt"/>
              </a:rPr>
              <a:t>new California CTE Model Curriculum Standards</a:t>
            </a:r>
          </a:p>
        </p:txBody>
      </p:sp>
    </p:spTree>
    <p:extLst>
      <p:ext uri="{BB962C8B-B14F-4D97-AF65-F5344CB8AC3E}">
        <p14:creationId xmlns:p14="http://schemas.microsoft.com/office/powerpoint/2010/main" val="253958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5175" y="1720850"/>
            <a:ext cx="7929563" cy="3175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cap="none" dirty="0" smtClean="0">
                <a:solidFill>
                  <a:schemeClr val="tx1"/>
                </a:solidFill>
              </a:rPr>
              <a:t>ICT Support </a:t>
            </a:r>
            <a:r>
              <a:rPr lang="en-US" cap="none" dirty="0">
                <a:solidFill>
                  <a:schemeClr val="tx1"/>
                </a:solidFill>
              </a:rPr>
              <a:t>and Services </a:t>
            </a:r>
            <a:r>
              <a:rPr lang="en-US" cap="none" dirty="0" smtClean="0">
                <a:solidFill>
                  <a:schemeClr val="tx1"/>
                </a:solidFill>
              </a:rPr>
              <a:t>Pathway</a:t>
            </a:r>
            <a:br>
              <a:rPr lang="en-US" cap="none" dirty="0" smtClean="0">
                <a:solidFill>
                  <a:schemeClr val="tx1"/>
                </a:solidFill>
              </a:rPr>
            </a:br>
            <a:r>
              <a:rPr lang="en-US" cap="none" dirty="0" smtClean="0">
                <a:solidFill>
                  <a:schemeClr val="tx1"/>
                </a:solidFill>
              </a:rPr>
              <a:t/>
            </a:r>
            <a:br>
              <a:rPr lang="en-US" cap="none" dirty="0" smtClean="0">
                <a:solidFill>
                  <a:schemeClr val="tx1"/>
                </a:solidFill>
              </a:rPr>
            </a:br>
            <a:r>
              <a:rPr lang="en-US" cap="none" dirty="0" smtClean="0">
                <a:solidFill>
                  <a:schemeClr val="tx1"/>
                </a:solidFill>
              </a:rPr>
              <a:t>Networking Pathway</a:t>
            </a:r>
            <a:br>
              <a:rPr lang="en-US" cap="none" dirty="0" smtClean="0">
                <a:solidFill>
                  <a:schemeClr val="tx1"/>
                </a:solidFill>
              </a:rPr>
            </a:br>
            <a:r>
              <a:rPr lang="en-US" cap="none" dirty="0" smtClean="0">
                <a:solidFill>
                  <a:schemeClr val="tx1"/>
                </a:solidFill>
              </a:rPr>
              <a:t/>
            </a:r>
            <a:br>
              <a:rPr lang="en-US" cap="none" dirty="0" smtClean="0">
                <a:solidFill>
                  <a:schemeClr val="tx1"/>
                </a:solidFill>
              </a:rPr>
            </a:br>
            <a:r>
              <a:rPr lang="en-US" cap="none" dirty="0" smtClean="0">
                <a:solidFill>
                  <a:schemeClr val="bg1">
                    <a:lumMod val="65000"/>
                  </a:schemeClr>
                </a:solidFill>
              </a:rPr>
              <a:t>Software and Systems Development Pathway </a:t>
            </a:r>
            <a:br>
              <a:rPr lang="en-US" cap="none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cap="none" dirty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cap="none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cap="none" dirty="0" smtClean="0">
                <a:solidFill>
                  <a:schemeClr val="bg1">
                    <a:lumMod val="65000"/>
                  </a:schemeClr>
                </a:solidFill>
              </a:rPr>
              <a:t>Games and Simulations</a:t>
            </a:r>
            <a:r>
              <a:rPr lang="en-US" cap="none" dirty="0" smtClean="0">
                <a:solidFill>
                  <a:schemeClr val="tx1"/>
                </a:solidFill>
              </a:rPr>
              <a:t/>
            </a:r>
            <a:br>
              <a:rPr lang="en-US" cap="none" dirty="0" smtClean="0">
                <a:solidFill>
                  <a:schemeClr val="tx1"/>
                </a:solidFill>
              </a:rPr>
            </a:br>
            <a:r>
              <a:rPr lang="en-US" cap="none" dirty="0" smtClean="0">
                <a:solidFill>
                  <a:schemeClr val="tx1"/>
                </a:solidFill>
              </a:rPr>
              <a:t/>
            </a:r>
            <a:br>
              <a:rPr lang="en-US" cap="none" dirty="0" smtClean="0">
                <a:solidFill>
                  <a:schemeClr val="tx1"/>
                </a:solidFill>
              </a:rPr>
            </a:br>
            <a:endParaRPr lang="en-US" cap="none" dirty="0">
              <a:solidFill>
                <a:schemeClr val="tx1"/>
              </a:solidFill>
            </a:endParaRPr>
          </a:p>
        </p:txBody>
      </p:sp>
      <p:pic>
        <p:nvPicPr>
          <p:cNvPr id="7171" name="Picture 2" descr="C:\Users\Jacob\AppData\Local\Microsoft\Windows\Temporary Internet Files\Content.IE5\1PT90GBQ\MP900400637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7" b="7082"/>
          <a:stretch>
            <a:fillRect/>
          </a:stretch>
        </p:blipFill>
        <p:spPr bwMode="auto">
          <a:xfrm>
            <a:off x="7086600" y="468312"/>
            <a:ext cx="6858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C:\Users\Jacob\AppData\Local\Microsoft\Windows\Temporary Internet Files\Content.IE5\1PT90GBQ\MP900401975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3" r="22556"/>
          <a:stretch>
            <a:fillRect/>
          </a:stretch>
        </p:blipFill>
        <p:spPr bwMode="auto">
          <a:xfrm>
            <a:off x="6099175" y="261937"/>
            <a:ext cx="89058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2" descr="C:\Users\Jacob\AppData\Local\Microsoft\Windows\Temporary Internet Files\Content.IE5\90U4W59X\MP900449113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97" r="17223" b="85326"/>
          <a:stretch>
            <a:fillRect/>
          </a:stretch>
        </p:blipFill>
        <p:spPr bwMode="auto">
          <a:xfrm>
            <a:off x="7913688" y="482600"/>
            <a:ext cx="78105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7" descr="Academy2cRGB_94x89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13" y="2784475"/>
            <a:ext cx="1524000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175" name="Straight Arrow Connector 9"/>
          <p:cNvCxnSpPr>
            <a:cxnSpLocks noChangeShapeType="1"/>
          </p:cNvCxnSpPr>
          <p:nvPr/>
        </p:nvCxnSpPr>
        <p:spPr bwMode="auto">
          <a:xfrm flipH="1" flipV="1">
            <a:off x="5338763" y="3041650"/>
            <a:ext cx="1441450" cy="46355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76" name="Straight Arrow Connector 12"/>
          <p:cNvCxnSpPr>
            <a:cxnSpLocks noChangeShapeType="1"/>
          </p:cNvCxnSpPr>
          <p:nvPr/>
        </p:nvCxnSpPr>
        <p:spPr bwMode="auto">
          <a:xfrm flipH="1" flipV="1">
            <a:off x="5583238" y="2217738"/>
            <a:ext cx="1196975" cy="1287462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 Placeholder 6"/>
          <p:cNvSpPr txBox="1">
            <a:spLocks/>
          </p:cNvSpPr>
          <p:nvPr/>
        </p:nvSpPr>
        <p:spPr bwMode="auto">
          <a:xfrm>
            <a:off x="984590" y="2135432"/>
            <a:ext cx="3106738" cy="4460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2124" tIns="41061" rIns="82124" bIns="41061" anchor="b"/>
          <a:lstStyle/>
          <a:p>
            <a:pPr defTabSz="814388">
              <a:lnSpc>
                <a:spcPct val="95000"/>
              </a:lnSpc>
              <a:spcBef>
                <a:spcPct val="50000"/>
              </a:spcBef>
              <a:buClr>
                <a:schemeClr val="tx2"/>
              </a:buClr>
              <a:buSzPct val="100000"/>
              <a:buFont typeface="Wingdings" pitchFamily="2" charset="2"/>
              <a:buNone/>
              <a:defRPr/>
            </a:pPr>
            <a:r>
              <a:rPr lang="en-US" b="1" kern="0" dirty="0">
                <a:solidFill>
                  <a:srgbClr val="FF0000"/>
                </a:solidFill>
                <a:latin typeface="+mn-lt"/>
              </a:rPr>
              <a:t>IT Essentials</a:t>
            </a:r>
          </a:p>
        </p:txBody>
      </p:sp>
      <p:sp>
        <p:nvSpPr>
          <p:cNvPr id="11" name="Text Placeholder 6"/>
          <p:cNvSpPr txBox="1">
            <a:spLocks/>
          </p:cNvSpPr>
          <p:nvPr/>
        </p:nvSpPr>
        <p:spPr bwMode="auto">
          <a:xfrm>
            <a:off x="984590" y="2982913"/>
            <a:ext cx="3545568" cy="4460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2124" tIns="41061" rIns="82124" bIns="41061" anchor="b"/>
          <a:lstStyle/>
          <a:p>
            <a:pPr defTabSz="814388">
              <a:lnSpc>
                <a:spcPct val="95000"/>
              </a:lnSpc>
              <a:spcBef>
                <a:spcPct val="50000"/>
              </a:spcBef>
              <a:buClr>
                <a:schemeClr val="tx2"/>
              </a:buClr>
              <a:buSzPct val="100000"/>
              <a:buFont typeface="Wingdings" pitchFamily="2" charset="2"/>
              <a:buNone/>
              <a:defRPr/>
            </a:pPr>
            <a:r>
              <a:rPr lang="en-US" b="1" kern="0" dirty="0" smtClean="0">
                <a:solidFill>
                  <a:srgbClr val="FF0000"/>
                </a:solidFill>
                <a:latin typeface="+mn-lt"/>
              </a:rPr>
              <a:t>IE1 (CCNA1) </a:t>
            </a:r>
            <a:r>
              <a:rPr lang="en-US" b="1" kern="0" dirty="0">
                <a:solidFill>
                  <a:srgbClr val="FF0000"/>
                </a:solidFill>
              </a:rPr>
              <a:t>and IE2 </a:t>
            </a:r>
            <a:r>
              <a:rPr lang="en-US" b="1" kern="0" dirty="0" smtClean="0">
                <a:solidFill>
                  <a:srgbClr val="FF0000"/>
                </a:solidFill>
                <a:latin typeface="+mn-lt"/>
              </a:rPr>
              <a:t>(</a:t>
            </a:r>
            <a:r>
              <a:rPr lang="en-US" b="1" kern="0" dirty="0" smtClean="0">
                <a:solidFill>
                  <a:srgbClr val="FF0000"/>
                </a:solidFill>
              </a:rPr>
              <a:t>CCNA2</a:t>
            </a:r>
            <a:r>
              <a:rPr lang="en-US" b="1" kern="0" dirty="0">
                <a:solidFill>
                  <a:srgbClr val="FF0000"/>
                </a:solidFill>
              </a:rPr>
              <a:t>)</a:t>
            </a:r>
            <a:endParaRPr lang="en-US" b="1" kern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" name="Text Placeholder 6"/>
          <p:cNvSpPr txBox="1">
            <a:spLocks/>
          </p:cNvSpPr>
          <p:nvPr/>
        </p:nvSpPr>
        <p:spPr bwMode="auto">
          <a:xfrm>
            <a:off x="765175" y="482600"/>
            <a:ext cx="5153025" cy="711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2124" tIns="41061" rIns="82124" bIns="41061" anchor="b"/>
          <a:lstStyle/>
          <a:p>
            <a:pPr defTabSz="814388">
              <a:lnSpc>
                <a:spcPct val="95000"/>
              </a:lnSpc>
              <a:spcBef>
                <a:spcPct val="50000"/>
              </a:spcBef>
              <a:buClr>
                <a:schemeClr val="tx2"/>
              </a:buClr>
              <a:buSzPct val="100000"/>
              <a:buFont typeface="Wingdings" pitchFamily="2" charset="2"/>
              <a:buNone/>
              <a:defRPr/>
            </a:pPr>
            <a:r>
              <a:rPr lang="en-US" b="1" kern="0" dirty="0">
                <a:latin typeface="+mn-lt"/>
              </a:rPr>
              <a:t>Align with the new California CTE Model Curriculum Standards</a:t>
            </a:r>
          </a:p>
        </p:txBody>
      </p:sp>
    </p:spTree>
    <p:extLst>
      <p:ext uri="{BB962C8B-B14F-4D97-AF65-F5344CB8AC3E}">
        <p14:creationId xmlns:p14="http://schemas.microsoft.com/office/powerpoint/2010/main" val="15362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908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Community College Model Curriculum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855785"/>
            <a:ext cx="8157038" cy="5865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722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855785"/>
            <a:ext cx="8157038" cy="5865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5535" y="265113"/>
            <a:ext cx="8229600" cy="5334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IT - Model Curriculum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909638"/>
            <a:ext cx="6115050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677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855785"/>
            <a:ext cx="8157038" cy="5865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5535" y="265113"/>
            <a:ext cx="8229600" cy="5334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IT - Model Curriculum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909638"/>
            <a:ext cx="6115050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928688"/>
            <a:ext cx="6096000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Academy2cRGB_94x89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13" y="3186813"/>
            <a:ext cx="1250095" cy="104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9"/>
          <p:cNvCxnSpPr>
            <a:cxnSpLocks noChangeShapeType="1"/>
          </p:cNvCxnSpPr>
          <p:nvPr/>
        </p:nvCxnSpPr>
        <p:spPr bwMode="auto">
          <a:xfrm flipH="1" flipV="1">
            <a:off x="5238508" y="2754924"/>
            <a:ext cx="1541705" cy="732692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Arrow Connector 12"/>
          <p:cNvCxnSpPr>
            <a:cxnSpLocks noChangeShapeType="1"/>
          </p:cNvCxnSpPr>
          <p:nvPr/>
        </p:nvCxnSpPr>
        <p:spPr bwMode="auto">
          <a:xfrm flipH="1" flipV="1">
            <a:off x="5181600" y="2004646"/>
            <a:ext cx="1598614" cy="1500554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 Placeholder 6"/>
          <p:cNvSpPr txBox="1">
            <a:spLocks/>
          </p:cNvSpPr>
          <p:nvPr/>
        </p:nvSpPr>
        <p:spPr bwMode="auto">
          <a:xfrm>
            <a:off x="3888498" y="1441938"/>
            <a:ext cx="1715133" cy="32171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lIns="82124" tIns="41061" rIns="82124" bIns="41061" anchor="b"/>
          <a:lstStyle/>
          <a:p>
            <a:pPr defTabSz="814388">
              <a:lnSpc>
                <a:spcPct val="95000"/>
              </a:lnSpc>
              <a:spcBef>
                <a:spcPct val="50000"/>
              </a:spcBef>
              <a:buClr>
                <a:schemeClr val="tx2"/>
              </a:buClr>
              <a:buSzPct val="100000"/>
              <a:buFont typeface="Wingdings" pitchFamily="2" charset="2"/>
              <a:buNone/>
              <a:defRPr/>
            </a:pPr>
            <a:r>
              <a:rPr lang="en-US" b="1" kern="0" dirty="0">
                <a:solidFill>
                  <a:srgbClr val="FF0000"/>
                </a:solidFill>
                <a:latin typeface="+mn-lt"/>
              </a:rPr>
              <a:t>IT Essentials</a:t>
            </a:r>
          </a:p>
        </p:txBody>
      </p:sp>
      <p:sp>
        <p:nvSpPr>
          <p:cNvPr id="10" name="Text Placeholder 6"/>
          <p:cNvSpPr txBox="1">
            <a:spLocks/>
          </p:cNvSpPr>
          <p:nvPr/>
        </p:nvSpPr>
        <p:spPr bwMode="auto">
          <a:xfrm>
            <a:off x="4124666" y="2433211"/>
            <a:ext cx="1242795" cy="32171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lIns="82124" tIns="41061" rIns="82124" bIns="41061" anchor="b"/>
          <a:lstStyle/>
          <a:p>
            <a:pPr defTabSz="814388">
              <a:lnSpc>
                <a:spcPct val="95000"/>
              </a:lnSpc>
              <a:spcBef>
                <a:spcPct val="50000"/>
              </a:spcBef>
              <a:buClr>
                <a:schemeClr val="tx2"/>
              </a:buClr>
              <a:buSzPct val="100000"/>
              <a:buFont typeface="Wingdings" pitchFamily="2" charset="2"/>
              <a:buNone/>
              <a:defRPr/>
            </a:pPr>
            <a:r>
              <a:rPr lang="en-US" b="1" kern="0" dirty="0">
                <a:solidFill>
                  <a:srgbClr val="FF0000"/>
                </a:solidFill>
                <a:latin typeface="+mn-lt"/>
              </a:rPr>
              <a:t>CCNA </a:t>
            </a:r>
            <a:r>
              <a:rPr lang="en-US" b="1" kern="0" dirty="0" smtClean="0">
                <a:solidFill>
                  <a:srgbClr val="FF0000"/>
                </a:solidFill>
                <a:latin typeface="+mn-lt"/>
              </a:rPr>
              <a:t>1</a:t>
            </a:r>
            <a:endParaRPr lang="en-US" b="1" kern="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4" name="Straight Arrow Connector 9"/>
          <p:cNvCxnSpPr>
            <a:cxnSpLocks noChangeShapeType="1"/>
          </p:cNvCxnSpPr>
          <p:nvPr/>
        </p:nvCxnSpPr>
        <p:spPr bwMode="auto">
          <a:xfrm flipH="1">
            <a:off x="5238508" y="3505200"/>
            <a:ext cx="1541705" cy="32385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Text Placeholder 6"/>
          <p:cNvSpPr txBox="1">
            <a:spLocks/>
          </p:cNvSpPr>
          <p:nvPr/>
        </p:nvSpPr>
        <p:spPr bwMode="auto">
          <a:xfrm>
            <a:off x="4360836" y="4066657"/>
            <a:ext cx="1242795" cy="32171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lIns="82124" tIns="41061" rIns="82124" bIns="41061" anchor="b"/>
          <a:lstStyle/>
          <a:p>
            <a:pPr defTabSz="814388">
              <a:lnSpc>
                <a:spcPct val="95000"/>
              </a:lnSpc>
              <a:spcBef>
                <a:spcPct val="50000"/>
              </a:spcBef>
              <a:buClr>
                <a:schemeClr val="tx2"/>
              </a:buClr>
              <a:buSzPct val="100000"/>
              <a:buFont typeface="Wingdings" pitchFamily="2" charset="2"/>
              <a:buNone/>
              <a:defRPr/>
            </a:pPr>
            <a:r>
              <a:rPr lang="en-US" b="1" kern="0" dirty="0">
                <a:solidFill>
                  <a:srgbClr val="FF0000"/>
                </a:solidFill>
                <a:latin typeface="+mn-lt"/>
              </a:rPr>
              <a:t>CCNA </a:t>
            </a:r>
            <a:r>
              <a:rPr lang="en-US" b="1" kern="0" dirty="0">
                <a:solidFill>
                  <a:srgbClr val="FF0000"/>
                </a:solidFill>
              </a:rPr>
              <a:t>2</a:t>
            </a:r>
            <a:endParaRPr lang="en-US" b="1" kern="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5543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984377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Technician Pathway (ITTP)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84" y="1341436"/>
            <a:ext cx="6048508" cy="4363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501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10"/>
          <p:cNvSpPr>
            <a:spLocks noChangeArrowheads="1"/>
          </p:cNvSpPr>
          <p:nvPr/>
        </p:nvSpPr>
        <p:spPr bwMode="auto">
          <a:xfrm flipV="1">
            <a:off x="2730760" y="1209492"/>
            <a:ext cx="3587262" cy="836314"/>
          </a:xfrm>
          <a:prstGeom prst="roundRect">
            <a:avLst>
              <a:gd name="adj" fmla="val 18348"/>
            </a:avLst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folHlink">
                  <a:alpha val="35001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3025" tIns="36511" rIns="73025" bIns="36511" anchor="ctr"/>
          <a:lstStyle/>
          <a:p>
            <a:endParaRPr lang="en-US" i="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698" y="240828"/>
            <a:ext cx="8588861" cy="838200"/>
          </a:xfrm>
        </p:spPr>
        <p:txBody>
          <a:bodyPr/>
          <a:lstStyle/>
          <a:p>
            <a:r>
              <a:rPr lang="en-US" dirty="0" smtClean="0">
                <a:gradFill flip="none" rotWithShape="1">
                  <a:gsLst>
                    <a:gs pos="16000">
                      <a:srgbClr val="6B308E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</a:rPr>
              <a:t>High School Curriculum</a:t>
            </a:r>
            <a:endParaRPr lang="en-US" dirty="0"/>
          </a:p>
        </p:txBody>
      </p:sp>
      <p:sp>
        <p:nvSpPr>
          <p:cNvPr id="46" name="Pentagon 45"/>
          <p:cNvSpPr/>
          <p:nvPr/>
        </p:nvSpPr>
        <p:spPr>
          <a:xfrm>
            <a:off x="1746022" y="5522456"/>
            <a:ext cx="5054599" cy="417512"/>
          </a:xfrm>
          <a:prstGeom prst="homePlate">
            <a:avLst>
              <a:gd name="adj" fmla="val 43726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96D6"/>
              </a:solidFill>
              <a:effectLst/>
              <a:uLnTx/>
              <a:uFillTx/>
              <a:latin typeface="CiscoSans ExtraLight"/>
              <a:ea typeface="MS PGothic" pitchFamily="34" charset="-128"/>
            </a:endParaRPr>
          </a:p>
        </p:txBody>
      </p:sp>
      <p:sp>
        <p:nvSpPr>
          <p:cNvPr id="48" name="Rectangle 56"/>
          <p:cNvSpPr>
            <a:spLocks noChangeArrowheads="1"/>
          </p:cNvSpPr>
          <p:nvPr/>
        </p:nvSpPr>
        <p:spPr bwMode="auto">
          <a:xfrm>
            <a:off x="1821157" y="1567295"/>
            <a:ext cx="5227343" cy="1059839"/>
          </a:xfrm>
          <a:prstGeom prst="homePlate">
            <a:avLst/>
          </a:prstGeom>
          <a:solidFill>
            <a:srgbClr val="7030A0"/>
          </a:solidFill>
          <a:ln>
            <a:noFill/>
          </a:ln>
          <a:extLst/>
        </p:spPr>
        <p:txBody>
          <a:bodyPr lIns="82124" tIns="41061" rIns="82124" bIns="4106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9" name="Text Box 63"/>
          <p:cNvSpPr txBox="1">
            <a:spLocks noChangeArrowheads="1"/>
          </p:cNvSpPr>
          <p:nvPr/>
        </p:nvSpPr>
        <p:spPr bwMode="auto">
          <a:xfrm>
            <a:off x="2166850" y="1947556"/>
            <a:ext cx="1389063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814388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8143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CompTIA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/>
            </a:r>
            <a:b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</a:b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+</a:t>
            </a:r>
          </a:p>
        </p:txBody>
      </p:sp>
      <p:sp>
        <p:nvSpPr>
          <p:cNvPr id="50" name="Text Box 63"/>
          <p:cNvSpPr txBox="1">
            <a:spLocks noChangeArrowheads="1"/>
          </p:cNvSpPr>
          <p:nvPr/>
        </p:nvSpPr>
        <p:spPr bwMode="auto">
          <a:xfrm>
            <a:off x="3599485" y="1849925"/>
            <a:ext cx="1946174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814388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814388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CCENT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3630521" y="1799081"/>
            <a:ext cx="1830074" cy="596268"/>
            <a:chOff x="1899136" y="2133162"/>
            <a:chExt cx="1830074" cy="868681"/>
          </a:xfrm>
        </p:grpSpPr>
        <p:cxnSp>
          <p:nvCxnSpPr>
            <p:cNvPr id="58" name="Straight Connector 57"/>
            <p:cNvCxnSpPr/>
            <p:nvPr/>
          </p:nvCxnSpPr>
          <p:spPr>
            <a:xfrm rot="5400000">
              <a:off x="3294870" y="2567503"/>
              <a:ext cx="868680" cy="0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>
            <a:xfrm rot="5400000">
              <a:off x="1464796" y="2567502"/>
              <a:ext cx="868680" cy="0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62" name="Rectangle 56"/>
          <p:cNvSpPr>
            <a:spLocks noChangeArrowheads="1"/>
          </p:cNvSpPr>
          <p:nvPr/>
        </p:nvSpPr>
        <p:spPr bwMode="auto">
          <a:xfrm rot="16200000">
            <a:off x="3794760" y="2914058"/>
            <a:ext cx="1554480" cy="1097280"/>
          </a:xfrm>
          <a:prstGeom prst="homePlate">
            <a:avLst>
              <a:gd name="adj" fmla="val 39300"/>
            </a:avLst>
          </a:prstGeom>
          <a:gradFill flip="none" rotWithShape="1">
            <a:gsLst>
              <a:gs pos="0">
                <a:schemeClr val="tx1">
                  <a:lumMod val="75000"/>
                </a:schemeClr>
              </a:gs>
              <a:gs pos="100000">
                <a:srgbClr val="FFFFFF">
                  <a:alpha val="0"/>
                </a:srgbClr>
              </a:gs>
            </a:gsLst>
            <a:lin ang="10800000" scaled="1"/>
            <a:tileRect/>
          </a:gradFill>
          <a:ln>
            <a:noFill/>
          </a:ln>
          <a:extLst/>
        </p:spPr>
        <p:txBody>
          <a:bodyPr rot="10800000" wrap="none" lIns="82124" tIns="41061" rIns="82124" bIns="4106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8" name="Text Box 33"/>
          <p:cNvSpPr txBox="1">
            <a:spLocks noChangeArrowheads="1"/>
          </p:cNvSpPr>
          <p:nvPr/>
        </p:nvSpPr>
        <p:spPr bwMode="auto">
          <a:xfrm>
            <a:off x="3888089" y="4122559"/>
            <a:ext cx="1367511" cy="474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124" tIns="41061" rIns="82124" bIns="41061"/>
          <a:lstStyle>
            <a:lvl1pPr defTabSz="814388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600" i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CCNA Discovery</a:t>
            </a:r>
          </a:p>
        </p:txBody>
      </p:sp>
      <p:sp>
        <p:nvSpPr>
          <p:cNvPr id="88" name="Text Box 13"/>
          <p:cNvSpPr txBox="1">
            <a:spLocks noChangeArrowheads="1"/>
          </p:cNvSpPr>
          <p:nvPr/>
        </p:nvSpPr>
        <p:spPr bwMode="auto">
          <a:xfrm>
            <a:off x="1821157" y="5591531"/>
            <a:ext cx="5340350" cy="26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" tIns="9144" rIns="9144" bIns="9144">
            <a:spAutoFit/>
          </a:bodyPr>
          <a:lstStyle>
            <a:lvl1pPr defTabSz="814388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74625" marR="0" lvl="0" indent="-174625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7023"/>
              </a:buClr>
              <a:buSzTx/>
              <a:tabLst/>
              <a:defRPr/>
            </a:pPr>
            <a:r>
              <a:rPr lang="en-US" sz="1600" b="1" i="0" dirty="0">
                <a:solidFill>
                  <a:schemeClr val="bg1"/>
                </a:solidFill>
                <a:latin typeface="+mj-lt"/>
              </a:rPr>
              <a:t>Student Networking Knowledge and Skills</a:t>
            </a:r>
          </a:p>
        </p:txBody>
      </p:sp>
      <p:grpSp>
        <p:nvGrpSpPr>
          <p:cNvPr id="103" name="Group 102"/>
          <p:cNvGrpSpPr/>
          <p:nvPr/>
        </p:nvGrpSpPr>
        <p:grpSpPr>
          <a:xfrm>
            <a:off x="2220015" y="3820055"/>
            <a:ext cx="1188720" cy="1097280"/>
            <a:chOff x="523972" y="4024225"/>
            <a:chExt cx="1188720" cy="1097280"/>
          </a:xfrm>
        </p:grpSpPr>
        <p:sp>
          <p:nvSpPr>
            <p:cNvPr id="89" name="Oval 88"/>
            <p:cNvSpPr/>
            <p:nvPr/>
          </p:nvSpPr>
          <p:spPr>
            <a:xfrm>
              <a:off x="569692" y="4024225"/>
              <a:ext cx="1097280" cy="1097280"/>
            </a:xfrm>
            <a:prstGeom prst="ellipse">
              <a:avLst/>
            </a:prstGeom>
            <a:gradFill>
              <a:gsLst>
                <a:gs pos="0">
                  <a:srgbClr val="0183B7">
                    <a:lumMod val="75000"/>
                  </a:srgbClr>
                </a:gs>
                <a:gs pos="100000">
                  <a:srgbClr val="0183B7"/>
                </a:gs>
              </a:gsLst>
              <a:lin ang="16200000" scaled="1"/>
            </a:gradFill>
            <a:ln w="47625" cap="flat" cmpd="sng" algn="ctr">
              <a:solidFill>
                <a:srgbClr val="0183B7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523972" y="4371408"/>
              <a:ext cx="118872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400" b="1" dirty="0" smtClean="0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rPr>
                <a:t>IT Essentials</a:t>
              </a:r>
              <a:endParaRPr lang="en-US" sz="1400" b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endParaRP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3968687" y="3820055"/>
            <a:ext cx="1188720" cy="1097280"/>
            <a:chOff x="1781737" y="4024225"/>
            <a:chExt cx="1188720" cy="1097280"/>
          </a:xfrm>
        </p:grpSpPr>
        <p:sp>
          <p:nvSpPr>
            <p:cNvPr id="91" name="Oval 90"/>
            <p:cNvSpPr/>
            <p:nvPr/>
          </p:nvSpPr>
          <p:spPr>
            <a:xfrm>
              <a:off x="1824110" y="4024225"/>
              <a:ext cx="1097280" cy="1097280"/>
            </a:xfrm>
            <a:prstGeom prst="ellipse">
              <a:avLst/>
            </a:prstGeom>
            <a:gradFill>
              <a:gsLst>
                <a:gs pos="0">
                  <a:srgbClr val="0183B7">
                    <a:lumMod val="75000"/>
                  </a:srgbClr>
                </a:gs>
                <a:gs pos="100000">
                  <a:srgbClr val="0183B7"/>
                </a:gs>
              </a:gsLst>
              <a:lin ang="16200000" scaled="1"/>
            </a:gradFill>
            <a:ln w="47625" cap="flat" cmpd="sng" algn="ctr">
              <a:solidFill>
                <a:srgbClr val="0183B7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781737" y="4062738"/>
              <a:ext cx="1188720" cy="9079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400" b="1" dirty="0" smtClean="0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rPr>
                <a:t>CCNA Routing and Switching </a:t>
              </a:r>
              <a:r>
                <a:rPr lang="en-US" sz="1100" b="1" dirty="0" smtClean="0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rPr>
                <a:t>(Courses 1 &amp; 2)</a:t>
              </a:r>
              <a:endParaRPr lang="en-US" sz="1100" b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endParaRPr>
            </a:p>
          </p:txBody>
        </p:sp>
      </p:grpSp>
      <p:sp>
        <p:nvSpPr>
          <p:cNvPr id="104" name="Rectangle 56"/>
          <p:cNvSpPr>
            <a:spLocks noChangeArrowheads="1"/>
          </p:cNvSpPr>
          <p:nvPr/>
        </p:nvSpPr>
        <p:spPr bwMode="auto">
          <a:xfrm rot="16200000">
            <a:off x="2037135" y="2914057"/>
            <a:ext cx="1554480" cy="1097280"/>
          </a:xfrm>
          <a:prstGeom prst="homePlate">
            <a:avLst>
              <a:gd name="adj" fmla="val 39300"/>
            </a:avLst>
          </a:prstGeom>
          <a:gradFill flip="none" rotWithShape="1">
            <a:gsLst>
              <a:gs pos="0">
                <a:schemeClr val="tx1">
                  <a:lumMod val="75000"/>
                </a:schemeClr>
              </a:gs>
              <a:gs pos="100000">
                <a:srgbClr val="FFFFFF">
                  <a:alpha val="0"/>
                </a:srgbClr>
              </a:gs>
            </a:gsLst>
            <a:lin ang="10800000" scaled="1"/>
            <a:tileRect/>
          </a:gradFill>
          <a:ln>
            <a:noFill/>
          </a:ln>
          <a:extLst/>
        </p:spPr>
        <p:txBody>
          <a:bodyPr rot="10800000" wrap="none" lIns="82124" tIns="41061" rIns="82124" bIns="4106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8" name="Text Box 56"/>
          <p:cNvSpPr txBox="1">
            <a:spLocks noChangeArrowheads="1"/>
          </p:cNvSpPr>
          <p:nvPr/>
        </p:nvSpPr>
        <p:spPr bwMode="auto">
          <a:xfrm>
            <a:off x="3599485" y="1178542"/>
            <a:ext cx="1648630" cy="39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24" tIns="41061" rIns="82124" bIns="41061">
            <a:spAutoFit/>
          </a:bodyPr>
          <a:lstStyle>
            <a:lvl1pPr defTabSz="814388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000" i="0" dirty="0" smtClean="0">
                <a:solidFill>
                  <a:srgbClr val="0070C0"/>
                </a:solidFill>
              </a:rPr>
              <a:t>Certifications</a:t>
            </a:r>
            <a:endParaRPr lang="en-US" sz="2000" i="0" dirty="0">
              <a:solidFill>
                <a:srgbClr val="0070C0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956" y="1417360"/>
            <a:ext cx="1278273" cy="1278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161507" y="2828835"/>
            <a:ext cx="18179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Knowledge and Skills for the  </a:t>
            </a:r>
            <a:r>
              <a:rPr lang="en-US" dirty="0" err="1" smtClean="0"/>
              <a:t>Cyberpatriot</a:t>
            </a:r>
            <a:r>
              <a:rPr lang="en-US" dirty="0" smtClean="0"/>
              <a:t> Competition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95304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514350"/>
            <a:ext cx="8963025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444740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74224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Four-Year Pathway Program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5000"/>
              </a:lnSpc>
            </a:pPr>
            <a:r>
              <a:rPr lang="en-US" altLang="en-US" sz="2800" dirty="0" smtClean="0"/>
              <a:t>9</a:t>
            </a:r>
            <a:r>
              <a:rPr lang="en-US" altLang="en-US" sz="2800" baseline="30000" dirty="0" smtClean="0"/>
              <a:t>th</a:t>
            </a:r>
            <a:r>
              <a:rPr lang="en-US" altLang="en-US" sz="2800" dirty="0" smtClean="0"/>
              <a:t> Grade Introduction to Computers/Technology</a:t>
            </a:r>
            <a:endParaRPr lang="en-US" altLang="en-US" sz="2800" b="1" dirty="0" smtClean="0">
              <a:solidFill>
                <a:schemeClr val="tx2"/>
              </a:solidFill>
            </a:endParaRPr>
          </a:p>
          <a:p>
            <a:pPr>
              <a:lnSpc>
                <a:spcPct val="85000"/>
              </a:lnSpc>
            </a:pPr>
            <a:r>
              <a:rPr lang="en-US" altLang="en-US" sz="2800" dirty="0" smtClean="0"/>
              <a:t>10</a:t>
            </a:r>
            <a:r>
              <a:rPr lang="en-US" altLang="en-US" sz="2800" baseline="30000" dirty="0" smtClean="0"/>
              <a:t>th</a:t>
            </a:r>
            <a:r>
              <a:rPr lang="en-US" altLang="en-US" sz="2800" dirty="0" smtClean="0"/>
              <a:t> Grade Cybersecurity ICT Essentials – Cisco IT Essentials (CompTIA  A+ certification) </a:t>
            </a:r>
          </a:p>
          <a:p>
            <a:pPr>
              <a:lnSpc>
                <a:spcPct val="85000"/>
              </a:lnSpc>
            </a:pPr>
            <a:r>
              <a:rPr lang="en-US" altLang="en-US" sz="2800" dirty="0" smtClean="0"/>
              <a:t>11</a:t>
            </a:r>
            <a:r>
              <a:rPr lang="en-US" altLang="en-US" sz="2800" baseline="30000" dirty="0" smtClean="0"/>
              <a:t>th</a:t>
            </a:r>
            <a:r>
              <a:rPr lang="en-US" altLang="en-US" sz="2800" dirty="0" smtClean="0"/>
              <a:t> Grade Internet Engineering I – Computer Introduction to Networks</a:t>
            </a:r>
          </a:p>
          <a:p>
            <a:pPr>
              <a:lnSpc>
                <a:spcPct val="85000"/>
              </a:lnSpc>
            </a:pPr>
            <a:r>
              <a:rPr lang="en-US" altLang="en-US" sz="2800" dirty="0" smtClean="0"/>
              <a:t>12</a:t>
            </a:r>
            <a:r>
              <a:rPr lang="en-US" altLang="en-US" sz="2800" baseline="30000" dirty="0" smtClean="0"/>
              <a:t>th</a:t>
            </a:r>
            <a:r>
              <a:rPr lang="en-US" altLang="en-US" sz="2800" dirty="0" smtClean="0"/>
              <a:t> Grade Internet Engineering II –  Routing and Switching Essentials (CCENT Certification)</a:t>
            </a:r>
            <a:endParaRPr lang="en-US" altLang="en-US" sz="2800" b="1" dirty="0" smtClean="0">
              <a:solidFill>
                <a:schemeClr val="tx2"/>
              </a:solidFill>
            </a:endParaRPr>
          </a:p>
          <a:p>
            <a:pPr>
              <a:lnSpc>
                <a:spcPct val="85000"/>
              </a:lnSpc>
            </a:pPr>
            <a:endParaRPr lang="en-US" altLang="en-US" sz="2800" b="1" dirty="0" smtClean="0">
              <a:solidFill>
                <a:schemeClr val="tx2"/>
              </a:solidFill>
            </a:endParaRPr>
          </a:p>
        </p:txBody>
      </p:sp>
      <p:sp>
        <p:nvSpPr>
          <p:cNvPr id="2" name="6-Point Star 1"/>
          <p:cNvSpPr/>
          <p:nvPr/>
        </p:nvSpPr>
        <p:spPr>
          <a:xfrm>
            <a:off x="139686" y="2780509"/>
            <a:ext cx="328245" cy="386861"/>
          </a:xfrm>
          <a:prstGeom prst="star6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5" name="6-Point Star 4"/>
          <p:cNvSpPr/>
          <p:nvPr/>
        </p:nvSpPr>
        <p:spPr>
          <a:xfrm>
            <a:off x="139685" y="3689103"/>
            <a:ext cx="328245" cy="386861"/>
          </a:xfrm>
          <a:prstGeom prst="star6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6" name="6-Point Star 5"/>
          <p:cNvSpPr/>
          <p:nvPr/>
        </p:nvSpPr>
        <p:spPr>
          <a:xfrm>
            <a:off x="7343045" y="5584604"/>
            <a:ext cx="328245" cy="386861"/>
          </a:xfrm>
          <a:prstGeom prst="star6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7671291" y="5512044"/>
            <a:ext cx="1086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A-G 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8" name="6-Point Star 7"/>
          <p:cNvSpPr/>
          <p:nvPr/>
        </p:nvSpPr>
        <p:spPr>
          <a:xfrm>
            <a:off x="121132" y="1904209"/>
            <a:ext cx="328245" cy="386861"/>
          </a:xfrm>
          <a:prstGeom prst="star6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" y="5124546"/>
            <a:ext cx="1419931" cy="92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305" y="5178908"/>
            <a:ext cx="1343025" cy="953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927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962761"/>
            <a:ext cx="8153401" cy="522531"/>
          </a:xfrm>
        </p:spPr>
        <p:txBody>
          <a:bodyPr/>
          <a:lstStyle/>
          <a:p>
            <a:r>
              <a:rPr lang="en-US" dirty="0" smtClean="0"/>
              <a:t>A-G designation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1917" cy="130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2" y="2665534"/>
            <a:ext cx="8879649" cy="1328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134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61" y="363681"/>
            <a:ext cx="8326948" cy="541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708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61" y="363681"/>
            <a:ext cx="8326948" cy="541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99" y="790575"/>
            <a:ext cx="7812075" cy="4912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312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61" y="363681"/>
            <a:ext cx="8326948" cy="541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99" y="790575"/>
            <a:ext cx="7812075" cy="4912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1547813"/>
            <a:ext cx="7762875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222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3" descr="qa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719263"/>
            <a:ext cx="9144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2"/>
          <p:cNvSpPr>
            <a:spLocks noChangeArrowheads="1"/>
          </p:cNvSpPr>
          <p:nvPr/>
        </p:nvSpPr>
        <p:spPr bwMode="auto">
          <a:xfrm>
            <a:off x="5199063" y="2857500"/>
            <a:ext cx="35512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124" tIns="41061" rIns="82124" bIns="41061" anchor="ctr"/>
          <a:lstStyle>
            <a:lvl1pPr defTabSz="814388">
              <a:lnSpc>
                <a:spcPct val="95000"/>
              </a:lnSpc>
              <a:spcBef>
                <a:spcPct val="500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14388">
              <a:lnSpc>
                <a:spcPct val="95000"/>
              </a:lnSpc>
              <a:spcBef>
                <a:spcPct val="35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14388">
              <a:lnSpc>
                <a:spcPct val="95000"/>
              </a:lnSpc>
              <a:spcBef>
                <a:spcPct val="35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14388">
              <a:lnSpc>
                <a:spcPct val="95000"/>
              </a:lnSpc>
              <a:spcBef>
                <a:spcPct val="35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14388">
              <a:lnSpc>
                <a:spcPct val="95000"/>
              </a:lnSpc>
              <a:spcBef>
                <a:spcPct val="35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14388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14388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14388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14388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dirty="0" err="1" smtClean="0">
                <a:solidFill>
                  <a:srgbClr val="FFFFFF"/>
                </a:solidFill>
              </a:rPr>
              <a:t>Cyberpatriots</a:t>
            </a:r>
            <a:r>
              <a:rPr lang="en-US" altLang="en-US" sz="4000" dirty="0" smtClean="0">
                <a:solidFill>
                  <a:srgbClr val="FFFFFF"/>
                </a:solidFill>
              </a:rPr>
              <a:t> and the Cisco Academy Program</a:t>
            </a:r>
            <a:endParaRPr lang="en-US" altLang="en-US" sz="4000" dirty="0">
              <a:solidFill>
                <a:schemeClr val="folHlink"/>
              </a:solidFill>
            </a:endParaRP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962150" y="5013325"/>
            <a:ext cx="6940550" cy="965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36538" indent="-236538" defTabSz="814388">
              <a:lnSpc>
                <a:spcPct val="95000"/>
              </a:lnSpc>
              <a:spcBef>
                <a:spcPct val="500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14388">
              <a:lnSpc>
                <a:spcPct val="95000"/>
              </a:lnSpc>
              <a:spcBef>
                <a:spcPct val="35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14388">
              <a:lnSpc>
                <a:spcPct val="95000"/>
              </a:lnSpc>
              <a:spcBef>
                <a:spcPct val="35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14388">
              <a:lnSpc>
                <a:spcPct val="95000"/>
              </a:lnSpc>
              <a:spcBef>
                <a:spcPct val="35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14388">
              <a:lnSpc>
                <a:spcPct val="95000"/>
              </a:lnSpc>
              <a:spcBef>
                <a:spcPct val="35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14388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14388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14388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14388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lnSpc>
                <a:spcPct val="115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z="2800" b="1" dirty="0">
                <a:solidFill>
                  <a:schemeClr val="bg2"/>
                </a:solidFill>
              </a:rPr>
              <a:t>Building the Pathway</a:t>
            </a:r>
            <a:endParaRPr lang="en-US" altLang="en-US" sz="2000" b="1" dirty="0">
              <a:solidFill>
                <a:schemeClr val="bg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19264"/>
            <a:ext cx="4572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24591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6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59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" y="0"/>
            <a:ext cx="9155430" cy="5102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94310" y="5102543"/>
            <a:ext cx="5943600" cy="167703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910" y="4202748"/>
            <a:ext cx="2781300" cy="257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24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IT-Essentials and </a:t>
            </a:r>
            <a:r>
              <a:rPr lang="en-US" dirty="0" err="1" smtClean="0"/>
              <a:t>Cyberpatriots</a:t>
            </a:r>
            <a:endParaRPr lang="en-US" dirty="0"/>
          </a:p>
        </p:txBody>
      </p:sp>
      <p:pic>
        <p:nvPicPr>
          <p:cNvPr id="1026" name="Picture 2" descr="http://ecx.images-amazon.com/images/I/41Sxt1JleOL._SX258_BO1,204,203,2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133600"/>
            <a:ext cx="2476500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Image result for cyberpatrio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151653"/>
            <a:ext cx="3140149" cy="3126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ross 4"/>
          <p:cNvSpPr/>
          <p:nvPr/>
        </p:nvSpPr>
        <p:spPr>
          <a:xfrm>
            <a:off x="3886200" y="3460898"/>
            <a:ext cx="838200" cy="762000"/>
          </a:xfrm>
          <a:prstGeom prst="plus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7721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032335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4"/>
          <p:cNvSpPr>
            <a:spLocks noGrp="1"/>
          </p:cNvSpPr>
          <p:nvPr>
            <p:ph type="title"/>
          </p:nvPr>
        </p:nvSpPr>
        <p:spPr>
          <a:xfrm>
            <a:off x="511017" y="503956"/>
            <a:ext cx="8307546" cy="838200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</a:pPr>
            <a:r>
              <a:rPr lang="en-US" sz="3200" kern="0" spc="0" dirty="0" smtClean="0"/>
              <a:t>What Networking Academy Provides  </a:t>
            </a:r>
            <a:br>
              <a:rPr lang="en-US" sz="3200" kern="0" spc="0" dirty="0" smtClean="0"/>
            </a:br>
            <a:r>
              <a:rPr lang="en-US" sz="2400" kern="0" spc="0" dirty="0" smtClean="0">
                <a:solidFill>
                  <a:schemeClr val="bg2">
                    <a:lumMod val="75000"/>
                    <a:lumOff val="25000"/>
                  </a:schemeClr>
                </a:solidFill>
                <a:ea typeface="MS PGothic" pitchFamily="34" charset="-128"/>
              </a:rPr>
              <a:t>A Turnkey Solution for Educators </a:t>
            </a:r>
            <a:endParaRPr lang="en-US" sz="2400" kern="0" spc="0" dirty="0">
              <a:solidFill>
                <a:schemeClr val="bg2">
                  <a:lumMod val="75000"/>
                  <a:lumOff val="25000"/>
                </a:schemeClr>
              </a:solidFill>
              <a:ea typeface="MS PGothic" pitchFamily="34" charset="-128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body" sz="quarter" idx="10"/>
          </p:nvPr>
        </p:nvSpPr>
        <p:spPr>
          <a:xfrm>
            <a:off x="520701" y="1546479"/>
            <a:ext cx="5614285" cy="4636133"/>
          </a:xfrm>
        </p:spPr>
        <p:txBody>
          <a:bodyPr>
            <a:normAutofit fontScale="85000" lnSpcReduction="20000"/>
          </a:bodyPr>
          <a:lstStyle/>
          <a:p>
            <a:pPr lvl="0">
              <a:spcAft>
                <a:spcPts val="900"/>
              </a:spcAft>
            </a:pPr>
            <a:r>
              <a:rPr lang="en-US" altLang="ja-JP" sz="1600" dirty="0" smtClean="0"/>
              <a:t>High quality curriculum and learning tools</a:t>
            </a:r>
          </a:p>
          <a:p>
            <a:pPr lvl="1">
              <a:spcAft>
                <a:spcPts val="900"/>
              </a:spcAft>
            </a:pPr>
            <a:r>
              <a:rPr lang="en-US" altLang="ja-JP" sz="1600" dirty="0" smtClean="0"/>
              <a:t>Free to nonprofit educational institutions</a:t>
            </a:r>
          </a:p>
          <a:p>
            <a:pPr lvl="0">
              <a:spcAft>
                <a:spcPts val="900"/>
              </a:spcAft>
            </a:pPr>
            <a:r>
              <a:rPr lang="en-US" altLang="ja-JP" sz="1600" dirty="0"/>
              <a:t>Discounts on Cisco equipment and </a:t>
            </a:r>
            <a:r>
              <a:rPr lang="en-US" altLang="ja-JP" sz="1600" dirty="0" smtClean="0"/>
              <a:t>certification </a:t>
            </a:r>
            <a:r>
              <a:rPr lang="en-US" altLang="ja-JP" sz="1600" dirty="0"/>
              <a:t>exams</a:t>
            </a:r>
          </a:p>
          <a:p>
            <a:pPr lvl="0">
              <a:spcAft>
                <a:spcPts val="900"/>
              </a:spcAft>
            </a:pPr>
            <a:r>
              <a:rPr lang="en-US" altLang="ja-JP" sz="1600" dirty="0" smtClean="0"/>
              <a:t>State-of-the-art </a:t>
            </a:r>
            <a:r>
              <a:rPr lang="en-US" altLang="ja-JP" sz="1600" dirty="0"/>
              <a:t>online assessments</a:t>
            </a:r>
          </a:p>
          <a:p>
            <a:pPr lvl="1">
              <a:spcAft>
                <a:spcPts val="900"/>
              </a:spcAft>
            </a:pPr>
            <a:r>
              <a:rPr lang="en-US" altLang="ja-JP" sz="1600" dirty="0" smtClean="0"/>
              <a:t>Quizzes, simulation skills exams, chapter and final exams</a:t>
            </a:r>
          </a:p>
          <a:p>
            <a:pPr lvl="0">
              <a:spcAft>
                <a:spcPts val="900"/>
              </a:spcAft>
            </a:pPr>
            <a:r>
              <a:rPr lang="en-US" altLang="ja-JP" sz="1600" dirty="0"/>
              <a:t>Learning management system </a:t>
            </a:r>
          </a:p>
          <a:p>
            <a:pPr lvl="1">
              <a:spcAft>
                <a:spcPts val="900"/>
              </a:spcAft>
            </a:pPr>
            <a:r>
              <a:rPr lang="en-US" altLang="ja-JP" sz="1600" dirty="0" smtClean="0"/>
              <a:t>Classroom management, grade book, teaching resources</a:t>
            </a:r>
          </a:p>
          <a:p>
            <a:pPr lvl="0">
              <a:spcAft>
                <a:spcPts val="900"/>
              </a:spcAft>
            </a:pPr>
            <a:r>
              <a:rPr lang="en-US" altLang="ja-JP" sz="1600" dirty="0"/>
              <a:t>Instructor </a:t>
            </a:r>
            <a:r>
              <a:rPr lang="en-US" altLang="ja-JP" sz="1600" dirty="0" smtClean="0"/>
              <a:t>training and ongoing </a:t>
            </a:r>
            <a:r>
              <a:rPr lang="en-US" altLang="ja-JP" sz="1600" dirty="0"/>
              <a:t>professional development</a:t>
            </a:r>
          </a:p>
          <a:p>
            <a:pPr lvl="0">
              <a:spcAft>
                <a:spcPts val="900"/>
              </a:spcAft>
            </a:pPr>
            <a:r>
              <a:rPr lang="en-US" altLang="ja-JP" sz="1600" dirty="0"/>
              <a:t>24x7 online </a:t>
            </a:r>
            <a:r>
              <a:rPr lang="en-US" altLang="ja-JP" sz="1600" dirty="0" smtClean="0"/>
              <a:t>support</a:t>
            </a:r>
            <a:endParaRPr lang="en-US" altLang="ja-JP" sz="1600" dirty="0"/>
          </a:p>
          <a:p>
            <a:pPr lvl="0">
              <a:spcAft>
                <a:spcPts val="900"/>
              </a:spcAft>
            </a:pPr>
            <a:r>
              <a:rPr lang="en-US" altLang="ja-JP" sz="1600" dirty="0"/>
              <a:t>Online instructor collaboration communities </a:t>
            </a:r>
          </a:p>
          <a:p>
            <a:pPr lvl="0">
              <a:spcAft>
                <a:spcPts val="900"/>
              </a:spcAft>
            </a:pPr>
            <a:r>
              <a:rPr lang="en-US" altLang="ja-JP" sz="1600" dirty="0" smtClean="0"/>
              <a:t>Student resources and alumni program</a:t>
            </a:r>
            <a:endParaRPr lang="en-US" altLang="ja-JP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7852" y="1844191"/>
            <a:ext cx="2381381" cy="4230576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88900" algn="ctr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731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68" y="265113"/>
            <a:ext cx="8638809" cy="57136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926358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277569" y="244646"/>
            <a:ext cx="8588861" cy="552523"/>
          </a:xfrm>
          <a:prstGeom prst="rect">
            <a:avLst/>
          </a:prstGeom>
          <a:noFill/>
        </p:spPr>
        <p:txBody>
          <a:bodyPr vert="horz" lIns="82296" tIns="45720" rIns="82296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kumimoji="0" lang="en-US" sz="3600" b="0" i="0" u="none" strike="noStrike" kern="1200" cap="none" spc="0" normalizeH="0" baseline="0" dirty="0">
                <a:ln>
                  <a:noFill/>
                </a:ln>
                <a:gradFill flip="none" rotWithShape="1">
                  <a:gsLst>
                    <a:gs pos="16000">
                      <a:schemeClr val="tx2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altLang="en-US" sz="2800" dirty="0" err="1" smtClean="0"/>
              <a:t>Cyberpatriot</a:t>
            </a:r>
            <a:r>
              <a:rPr lang="en-US" altLang="en-US" sz="2800" dirty="0" smtClean="0"/>
              <a:t> Competition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787" y="973015"/>
            <a:ext cx="6620059" cy="479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74317" y="5819376"/>
            <a:ext cx="4091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#</a:t>
            </a:r>
            <a:r>
              <a:rPr lang="en-US" b="1" dirty="0" err="1"/>
              <a:t>CyberPatriot</a:t>
            </a:r>
            <a:r>
              <a:rPr lang="en-US" b="1" dirty="0"/>
              <a:t> #Nationals #Team404</a:t>
            </a:r>
          </a:p>
        </p:txBody>
      </p:sp>
    </p:spTree>
    <p:extLst>
      <p:ext uri="{BB962C8B-B14F-4D97-AF65-F5344CB8AC3E}">
        <p14:creationId xmlns:p14="http://schemas.microsoft.com/office/powerpoint/2010/main" val="46997518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53550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095857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7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50371" y="2144486"/>
            <a:ext cx="2481943" cy="171994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3925575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7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85750" y="3337560"/>
            <a:ext cx="897527" cy="26343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1051560" y="4000500"/>
            <a:ext cx="1851854" cy="369332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AKA Networking</a:t>
            </a:r>
            <a:endParaRPr lang="en-US" dirty="0">
              <a:solidFill>
                <a:schemeClr val="bg2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1183277" y="3600994"/>
            <a:ext cx="622663" cy="399506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431023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74224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Pathway - Cybersecurity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5000"/>
              </a:lnSpc>
            </a:pPr>
            <a:r>
              <a:rPr lang="en-US" altLang="en-US" sz="2800" dirty="0" smtClean="0"/>
              <a:t>9</a:t>
            </a:r>
            <a:r>
              <a:rPr lang="en-US" altLang="en-US" sz="2800" baseline="30000" dirty="0" smtClean="0"/>
              <a:t>th</a:t>
            </a:r>
            <a:r>
              <a:rPr lang="en-US" altLang="en-US" sz="2800" dirty="0" smtClean="0"/>
              <a:t> Grade – Digital Literacy (Cybersecurity </a:t>
            </a:r>
            <a:r>
              <a:rPr lang="en-US" altLang="en-US" sz="2800" dirty="0"/>
              <a:t>1.1) </a:t>
            </a:r>
            <a:endParaRPr lang="en-US" altLang="en-US" sz="2800" dirty="0" smtClean="0"/>
          </a:p>
          <a:p>
            <a:pPr marL="0" indent="0">
              <a:lnSpc>
                <a:spcPct val="85000"/>
              </a:lnSpc>
              <a:buNone/>
            </a:pPr>
            <a:r>
              <a:rPr lang="en-US" altLang="en-US" sz="2800" dirty="0"/>
              <a:t> </a:t>
            </a:r>
            <a:r>
              <a:rPr lang="en-US" altLang="en-US" sz="2800" dirty="0" smtClean="0"/>
              <a:t>          </a:t>
            </a:r>
            <a:r>
              <a:rPr lang="en-US" altLang="en-US" sz="2800" dirty="0" smtClean="0">
                <a:solidFill>
                  <a:srgbClr val="FF0000"/>
                </a:solidFill>
              </a:rPr>
              <a:t>Begin </a:t>
            </a:r>
            <a:r>
              <a:rPr lang="en-US" altLang="en-US" sz="2800" dirty="0">
                <a:solidFill>
                  <a:srgbClr val="FF0000"/>
                </a:solidFill>
              </a:rPr>
              <a:t>Competing in </a:t>
            </a:r>
            <a:r>
              <a:rPr lang="en-US" altLang="en-US" sz="2800" dirty="0" err="1">
                <a:solidFill>
                  <a:srgbClr val="FF0000"/>
                </a:solidFill>
              </a:rPr>
              <a:t>Cyberpatriots</a:t>
            </a:r>
            <a:endParaRPr lang="en-US" altLang="en-US" sz="2800" b="1" dirty="0" smtClean="0">
              <a:solidFill>
                <a:srgbClr val="FF0000"/>
              </a:solidFill>
            </a:endParaRPr>
          </a:p>
          <a:p>
            <a:pPr>
              <a:lnSpc>
                <a:spcPct val="85000"/>
              </a:lnSpc>
            </a:pPr>
            <a:r>
              <a:rPr lang="en-US" altLang="en-US" sz="2800" dirty="0" smtClean="0"/>
              <a:t>10</a:t>
            </a:r>
            <a:r>
              <a:rPr lang="en-US" altLang="en-US" sz="2800" baseline="30000" dirty="0" smtClean="0"/>
              <a:t>th</a:t>
            </a:r>
            <a:r>
              <a:rPr lang="en-US" altLang="en-US" sz="2800" dirty="0" smtClean="0"/>
              <a:t> Grade – Cybersecurity ICT </a:t>
            </a:r>
            <a:r>
              <a:rPr lang="en-US" altLang="en-US" sz="2800" dirty="0"/>
              <a:t>Essentials </a:t>
            </a:r>
            <a:r>
              <a:rPr lang="en-US" altLang="en-US" sz="2800" dirty="0">
                <a:solidFill>
                  <a:srgbClr val="264DAE"/>
                </a:solidFill>
              </a:rPr>
              <a:t>(A</a:t>
            </a:r>
            <a:r>
              <a:rPr lang="en-US" altLang="en-US" sz="2800" dirty="0" smtClean="0">
                <a:solidFill>
                  <a:srgbClr val="264DAE"/>
                </a:solidFill>
              </a:rPr>
              <a:t>+)</a:t>
            </a:r>
          </a:p>
          <a:p>
            <a:pPr>
              <a:lnSpc>
                <a:spcPct val="85000"/>
              </a:lnSpc>
            </a:pPr>
            <a:r>
              <a:rPr lang="en-US" altLang="en-US" sz="2800" dirty="0" smtClean="0"/>
              <a:t>11</a:t>
            </a:r>
            <a:r>
              <a:rPr lang="en-US" altLang="en-US" sz="2800" baseline="30000" dirty="0" smtClean="0"/>
              <a:t>th</a:t>
            </a:r>
            <a:r>
              <a:rPr lang="en-US" altLang="en-US" sz="2800" dirty="0" smtClean="0"/>
              <a:t> Grade - Internet Engineering I </a:t>
            </a:r>
            <a:r>
              <a:rPr lang="en-US" altLang="en-US" sz="2800" dirty="0" smtClean="0">
                <a:solidFill>
                  <a:srgbClr val="264DAE"/>
                </a:solidFill>
              </a:rPr>
              <a:t>(CCNA1)</a:t>
            </a:r>
          </a:p>
          <a:p>
            <a:pPr>
              <a:lnSpc>
                <a:spcPct val="85000"/>
              </a:lnSpc>
            </a:pPr>
            <a:r>
              <a:rPr lang="en-US" altLang="en-US" sz="2800" dirty="0" smtClean="0"/>
              <a:t>12</a:t>
            </a:r>
            <a:r>
              <a:rPr lang="en-US" altLang="en-US" sz="2800" baseline="30000" dirty="0" smtClean="0"/>
              <a:t>th</a:t>
            </a:r>
            <a:r>
              <a:rPr lang="en-US" altLang="en-US" sz="2800" dirty="0" smtClean="0"/>
              <a:t> Grade - Internet Engineering II </a:t>
            </a:r>
            <a:r>
              <a:rPr lang="en-US" altLang="en-US" sz="2800" dirty="0" smtClean="0">
                <a:solidFill>
                  <a:srgbClr val="264DAE"/>
                </a:solidFill>
              </a:rPr>
              <a:t>(CCNA2)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altLang="en-US" sz="2800" dirty="0" smtClean="0"/>
              <a:t>   include Linux Essentials (10-12)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altLang="en-US" sz="2800" dirty="0"/>
              <a:t> </a:t>
            </a:r>
            <a:r>
              <a:rPr lang="en-US" altLang="en-US" sz="2800" dirty="0" smtClean="0"/>
              <a:t>          </a:t>
            </a:r>
            <a:r>
              <a:rPr lang="en-US" altLang="en-US" sz="2800" dirty="0" smtClean="0">
                <a:solidFill>
                  <a:srgbClr val="FF0000"/>
                </a:solidFill>
              </a:rPr>
              <a:t>Compete in </a:t>
            </a:r>
            <a:r>
              <a:rPr lang="en-US" altLang="en-US" sz="2800" dirty="0" err="1" smtClean="0">
                <a:solidFill>
                  <a:srgbClr val="FF0000"/>
                </a:solidFill>
              </a:rPr>
              <a:t>Cyberpatriots</a:t>
            </a:r>
            <a:r>
              <a:rPr lang="en-US" altLang="en-US" sz="2800" dirty="0" smtClean="0">
                <a:solidFill>
                  <a:srgbClr val="FF0000"/>
                </a:solidFill>
              </a:rPr>
              <a:t> all four years</a:t>
            </a:r>
          </a:p>
          <a:p>
            <a:pPr marL="0" indent="0">
              <a:lnSpc>
                <a:spcPct val="85000"/>
              </a:lnSpc>
              <a:buNone/>
            </a:pPr>
            <a:endParaRPr lang="en-US" altLang="en-US" sz="2800" b="1" dirty="0" smtClean="0">
              <a:solidFill>
                <a:schemeClr val="tx2"/>
              </a:solidFill>
            </a:endParaRPr>
          </a:p>
          <a:p>
            <a:pPr marL="0" indent="0">
              <a:lnSpc>
                <a:spcPct val="85000"/>
              </a:lnSpc>
              <a:buNone/>
            </a:pPr>
            <a:endParaRPr lang="en-US" altLang="en-US" sz="2800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78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3" descr="qa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719263"/>
            <a:ext cx="9144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2"/>
          <p:cNvSpPr>
            <a:spLocks noChangeArrowheads="1"/>
          </p:cNvSpPr>
          <p:nvPr/>
        </p:nvSpPr>
        <p:spPr bwMode="auto">
          <a:xfrm>
            <a:off x="5199063" y="2857500"/>
            <a:ext cx="384206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124" tIns="41061" rIns="82124" bIns="41061" anchor="ctr"/>
          <a:lstStyle>
            <a:lvl1pPr defTabSz="814388">
              <a:lnSpc>
                <a:spcPct val="95000"/>
              </a:lnSpc>
              <a:spcBef>
                <a:spcPct val="500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14388">
              <a:lnSpc>
                <a:spcPct val="95000"/>
              </a:lnSpc>
              <a:spcBef>
                <a:spcPct val="35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14388">
              <a:lnSpc>
                <a:spcPct val="95000"/>
              </a:lnSpc>
              <a:spcBef>
                <a:spcPct val="35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14388">
              <a:lnSpc>
                <a:spcPct val="95000"/>
              </a:lnSpc>
              <a:spcBef>
                <a:spcPct val="35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14388">
              <a:lnSpc>
                <a:spcPct val="95000"/>
              </a:lnSpc>
              <a:spcBef>
                <a:spcPct val="35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14388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14388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14388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14388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dirty="0" smtClean="0">
                <a:solidFill>
                  <a:srgbClr val="FFFFFF"/>
                </a:solidFill>
              </a:rPr>
              <a:t>Community College Outreach</a:t>
            </a:r>
            <a:endParaRPr lang="en-US" altLang="en-US" sz="3200" dirty="0">
              <a:solidFill>
                <a:schemeClr val="folHlink"/>
              </a:solidFill>
            </a:endParaRP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962150" y="5013325"/>
            <a:ext cx="6940550" cy="965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36538" indent="-236538" defTabSz="814388">
              <a:lnSpc>
                <a:spcPct val="95000"/>
              </a:lnSpc>
              <a:spcBef>
                <a:spcPct val="500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14388">
              <a:lnSpc>
                <a:spcPct val="95000"/>
              </a:lnSpc>
              <a:spcBef>
                <a:spcPct val="35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14388">
              <a:lnSpc>
                <a:spcPct val="95000"/>
              </a:lnSpc>
              <a:spcBef>
                <a:spcPct val="35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14388">
              <a:lnSpc>
                <a:spcPct val="95000"/>
              </a:lnSpc>
              <a:spcBef>
                <a:spcPct val="35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14388">
              <a:lnSpc>
                <a:spcPct val="95000"/>
              </a:lnSpc>
              <a:spcBef>
                <a:spcPct val="35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14388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14388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14388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14388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lnSpc>
                <a:spcPct val="115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z="2800" b="1" dirty="0">
                <a:solidFill>
                  <a:schemeClr val="bg2"/>
                </a:solidFill>
              </a:rPr>
              <a:t>Building the </a:t>
            </a:r>
            <a:r>
              <a:rPr lang="en-US" altLang="en-US" sz="2800" b="1" dirty="0" smtClean="0">
                <a:solidFill>
                  <a:schemeClr val="bg2"/>
                </a:solidFill>
              </a:rPr>
              <a:t>Pathway</a:t>
            </a:r>
          </a:p>
        </p:txBody>
      </p:sp>
      <p:pic>
        <p:nvPicPr>
          <p:cNvPr id="410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9263"/>
            <a:ext cx="4597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16141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74224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Dual Enrollment – opportunities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5000"/>
              </a:lnSpc>
            </a:pPr>
            <a:r>
              <a:rPr lang="en-US" altLang="en-US" sz="2800" dirty="0" smtClean="0"/>
              <a:t>9</a:t>
            </a:r>
            <a:r>
              <a:rPr lang="en-US" altLang="en-US" sz="2800" baseline="30000" dirty="0" smtClean="0"/>
              <a:t>th</a:t>
            </a:r>
            <a:r>
              <a:rPr lang="en-US" altLang="en-US" sz="2800" dirty="0" smtClean="0"/>
              <a:t> Grade Introduction to ICT – </a:t>
            </a:r>
            <a:r>
              <a:rPr lang="en-US" altLang="en-US" sz="2800" dirty="0"/>
              <a:t>ITIS-120 Computer Information Systems (</a:t>
            </a:r>
            <a:r>
              <a:rPr lang="en-US" altLang="en-US" sz="2800" b="1" dirty="0">
                <a:solidFill>
                  <a:schemeClr val="tx2"/>
                </a:solidFill>
              </a:rPr>
              <a:t>3 units</a:t>
            </a:r>
            <a:r>
              <a:rPr lang="en-US" altLang="en-US" sz="2800" dirty="0" smtClean="0"/>
              <a:t>)</a:t>
            </a:r>
            <a:endParaRPr lang="en-US" altLang="en-US" sz="2800" b="1" dirty="0" smtClean="0">
              <a:solidFill>
                <a:schemeClr val="tx2"/>
              </a:solidFill>
            </a:endParaRPr>
          </a:p>
          <a:p>
            <a:pPr>
              <a:lnSpc>
                <a:spcPct val="85000"/>
              </a:lnSpc>
            </a:pPr>
            <a:r>
              <a:rPr lang="en-US" altLang="en-US" sz="2800" dirty="0" smtClean="0"/>
              <a:t>10</a:t>
            </a:r>
            <a:r>
              <a:rPr lang="en-US" altLang="en-US" sz="2800" baseline="30000" dirty="0" smtClean="0"/>
              <a:t>th</a:t>
            </a:r>
            <a:r>
              <a:rPr lang="en-US" altLang="en-US" sz="2800" dirty="0" smtClean="0"/>
              <a:t> Grade A+ Course – </a:t>
            </a:r>
            <a:r>
              <a:rPr lang="en-US" altLang="en-US" sz="2800" dirty="0"/>
              <a:t>ITIS-110 Information &amp; Communication Technology Essentials (</a:t>
            </a:r>
            <a:r>
              <a:rPr lang="en-US" altLang="en-US" sz="2800" b="1" dirty="0">
                <a:solidFill>
                  <a:schemeClr val="tx2"/>
                </a:solidFill>
              </a:rPr>
              <a:t>4 units</a:t>
            </a:r>
            <a:r>
              <a:rPr lang="en-US" altLang="en-US" sz="2800" dirty="0" smtClean="0"/>
              <a:t>) </a:t>
            </a:r>
          </a:p>
          <a:p>
            <a:pPr>
              <a:lnSpc>
                <a:spcPct val="85000"/>
              </a:lnSpc>
            </a:pPr>
            <a:r>
              <a:rPr lang="en-US" altLang="en-US" sz="2800" dirty="0" smtClean="0"/>
              <a:t>11</a:t>
            </a:r>
            <a:r>
              <a:rPr lang="en-US" altLang="en-US" sz="2800" baseline="30000" dirty="0" smtClean="0"/>
              <a:t>th</a:t>
            </a:r>
            <a:r>
              <a:rPr lang="en-US" altLang="en-US" sz="2800" dirty="0" smtClean="0"/>
              <a:t> Grade Internet Engineering I – </a:t>
            </a:r>
            <a:r>
              <a:rPr lang="en-US" altLang="en-US" sz="2800" dirty="0"/>
              <a:t>ITIS-150 Computer Network </a:t>
            </a:r>
            <a:r>
              <a:rPr lang="en-US" altLang="en-US" sz="2800" dirty="0" smtClean="0"/>
              <a:t>Fundamentals (</a:t>
            </a:r>
            <a:r>
              <a:rPr lang="en-US" altLang="en-US" sz="2800" b="1" dirty="0">
                <a:solidFill>
                  <a:schemeClr val="tx2"/>
                </a:solidFill>
              </a:rPr>
              <a:t>3 units</a:t>
            </a:r>
            <a:r>
              <a:rPr lang="en-US" altLang="en-US" sz="2800" dirty="0" smtClean="0"/>
              <a:t>) (CCNA1)</a:t>
            </a:r>
          </a:p>
          <a:p>
            <a:pPr>
              <a:lnSpc>
                <a:spcPct val="85000"/>
              </a:lnSpc>
            </a:pPr>
            <a:r>
              <a:rPr lang="en-US" altLang="en-US" sz="2800" dirty="0" smtClean="0"/>
              <a:t>12</a:t>
            </a:r>
            <a:r>
              <a:rPr lang="en-US" altLang="en-US" sz="2800" baseline="30000" dirty="0" smtClean="0"/>
              <a:t>th</a:t>
            </a:r>
            <a:r>
              <a:rPr lang="en-US" altLang="en-US" sz="2800" dirty="0" smtClean="0"/>
              <a:t> Grade Internet Engineering II – ITIS-151 Routing and Switching </a:t>
            </a:r>
            <a:r>
              <a:rPr lang="en-US" altLang="en-US" sz="2800" dirty="0"/>
              <a:t>Essentials (</a:t>
            </a:r>
            <a:r>
              <a:rPr lang="en-US" altLang="en-US" sz="2800" b="1" dirty="0">
                <a:solidFill>
                  <a:schemeClr val="tx2"/>
                </a:solidFill>
              </a:rPr>
              <a:t>3 units</a:t>
            </a:r>
            <a:r>
              <a:rPr lang="en-US" altLang="en-US" sz="2800" dirty="0" smtClean="0"/>
              <a:t>) (CCNA2)</a:t>
            </a:r>
            <a:endParaRPr lang="en-US" altLang="en-US" sz="2800" b="1" dirty="0" smtClean="0">
              <a:solidFill>
                <a:schemeClr val="tx2"/>
              </a:solidFill>
            </a:endParaRPr>
          </a:p>
          <a:p>
            <a:pPr>
              <a:lnSpc>
                <a:spcPct val="85000"/>
              </a:lnSpc>
            </a:pPr>
            <a:endParaRPr lang="en-US" altLang="en-US" sz="2800" b="1" dirty="0" smtClean="0">
              <a:solidFill>
                <a:schemeClr val="tx2"/>
              </a:solidFill>
            </a:endParaRPr>
          </a:p>
        </p:txBody>
      </p:sp>
      <p:sp>
        <p:nvSpPr>
          <p:cNvPr id="2" name="6-Point Star 1"/>
          <p:cNvSpPr/>
          <p:nvPr/>
        </p:nvSpPr>
        <p:spPr>
          <a:xfrm>
            <a:off x="198227" y="3235569"/>
            <a:ext cx="328245" cy="386861"/>
          </a:xfrm>
          <a:prstGeom prst="star6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5" name="6-Point Star 4"/>
          <p:cNvSpPr/>
          <p:nvPr/>
        </p:nvSpPr>
        <p:spPr>
          <a:xfrm>
            <a:off x="240856" y="4468690"/>
            <a:ext cx="328245" cy="386861"/>
          </a:xfrm>
          <a:prstGeom prst="star6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6" name="6-Point Star 5"/>
          <p:cNvSpPr/>
          <p:nvPr/>
        </p:nvSpPr>
        <p:spPr>
          <a:xfrm>
            <a:off x="7343045" y="5584604"/>
            <a:ext cx="328245" cy="386861"/>
          </a:xfrm>
          <a:prstGeom prst="star6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7671291" y="5512044"/>
            <a:ext cx="1086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A-G 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8" name="6-Point Star 7"/>
          <p:cNvSpPr/>
          <p:nvPr/>
        </p:nvSpPr>
        <p:spPr>
          <a:xfrm>
            <a:off x="198227" y="2264019"/>
            <a:ext cx="328245" cy="386861"/>
          </a:xfrm>
          <a:prstGeom prst="star6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774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 Enrollment - advantages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</a:t>
            </a:r>
            <a:r>
              <a:rPr lang="en-US" sz="2400" dirty="0" smtClean="0"/>
              <a:t>hared apportionment.</a:t>
            </a:r>
          </a:p>
          <a:p>
            <a:r>
              <a:rPr lang="en-US" sz="2400" dirty="0" smtClean="0"/>
              <a:t>High School teacher serves a college adjunct faculty</a:t>
            </a:r>
          </a:p>
          <a:p>
            <a:r>
              <a:rPr lang="en-US" sz="2400" dirty="0" smtClean="0"/>
              <a:t>Students earn credit directly from the college – no articulation.</a:t>
            </a:r>
          </a:p>
          <a:p>
            <a:r>
              <a:rPr lang="en-US" sz="2400" dirty="0" smtClean="0"/>
              <a:t>Provide your high school students with all of the college ICT program benefits:</a:t>
            </a:r>
          </a:p>
          <a:p>
            <a:pPr marL="7493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Microsoft </a:t>
            </a:r>
            <a:r>
              <a:rPr lang="en-US" sz="2000" dirty="0" err="1" smtClean="0"/>
              <a:t>Dreamspark</a:t>
            </a:r>
            <a:r>
              <a:rPr lang="en-US" sz="2000" dirty="0" smtClean="0"/>
              <a:t> – free software</a:t>
            </a:r>
          </a:p>
          <a:p>
            <a:pPr marL="7493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Certification Vouchers – deep discounts</a:t>
            </a:r>
          </a:p>
          <a:p>
            <a:pPr marL="7493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BACCC ICT Shared </a:t>
            </a:r>
            <a:r>
              <a:rPr lang="en-US" sz="2000" dirty="0"/>
              <a:t>R</a:t>
            </a:r>
            <a:r>
              <a:rPr lang="en-US" sz="2000" dirty="0" smtClean="0"/>
              <a:t>emote Lab access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130" y="4057523"/>
            <a:ext cx="1933845" cy="895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130" y="4952998"/>
            <a:ext cx="2325040" cy="64796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20486" y="1382486"/>
            <a:ext cx="0" cy="30480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07572" y="1382486"/>
            <a:ext cx="0" cy="30480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82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baltimorecomputersolutions.net/wp-content/uploads/2014/09/network_moni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064249"/>
            <a:ext cx="7391399" cy="554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James\Desktop\New BACCC_Logo_Col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5561568"/>
            <a:ext cx="1603375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43347" y="121364"/>
            <a:ext cx="88392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BACCC NETLAB+ Update/Vision</a:t>
            </a:r>
            <a:endParaRPr lang="en-US" sz="4000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62200" y="6158468"/>
            <a:ext cx="64792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BACCC Shared ICT Remote </a:t>
            </a:r>
            <a:r>
              <a:rPr lang="en-US" dirty="0" smtClean="0"/>
              <a:t>Lab Project – 2016/17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72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4"/>
          <p:cNvSpPr>
            <a:spLocks noGrp="1"/>
          </p:cNvSpPr>
          <p:nvPr>
            <p:ph type="title"/>
          </p:nvPr>
        </p:nvSpPr>
        <p:spPr>
          <a:xfrm>
            <a:off x="511017" y="491732"/>
            <a:ext cx="8307546" cy="838200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kern="0" spc="0" dirty="0" smtClean="0"/>
              <a:t>What Your Organization Provides  </a:t>
            </a:r>
            <a:br>
              <a:rPr lang="en-US" sz="3200" kern="0" spc="0" dirty="0" smtClean="0"/>
            </a:br>
            <a:r>
              <a:rPr lang="en-US" sz="2400" kern="0" spc="0" dirty="0" smtClean="0">
                <a:solidFill>
                  <a:schemeClr val="bg2">
                    <a:lumMod val="75000"/>
                    <a:lumOff val="25000"/>
                  </a:schemeClr>
                </a:solidFill>
                <a:ea typeface="MS PGothic" pitchFamily="34" charset="-128"/>
                <a:cs typeface="ＭＳ Ｐゴシック" charset="-128"/>
              </a:rPr>
              <a:t>To Become an Academy</a:t>
            </a:r>
            <a:endParaRPr lang="en-US" sz="2400" kern="0" spc="0" dirty="0">
              <a:solidFill>
                <a:schemeClr val="bg2">
                  <a:lumMod val="75000"/>
                  <a:lumOff val="25000"/>
                </a:schemeClr>
              </a:solidFill>
              <a:ea typeface="MS PGothic" pitchFamily="34" charset="-128"/>
              <a:cs typeface="ＭＳ Ｐゴシック" charset="-128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body" sz="quarter" idx="10"/>
          </p:nvPr>
        </p:nvSpPr>
        <p:spPr>
          <a:xfrm>
            <a:off x="520699" y="1658735"/>
            <a:ext cx="8297863" cy="2743148"/>
          </a:xfrm>
        </p:spPr>
        <p:txBody>
          <a:bodyPr/>
          <a:lstStyle/>
          <a:p>
            <a:r>
              <a:rPr lang="en-US" sz="1800" dirty="0" smtClean="0"/>
              <a:t>Classroom space for in-person instruction</a:t>
            </a:r>
          </a:p>
          <a:p>
            <a:r>
              <a:rPr lang="en-US" sz="1800" dirty="0" smtClean="0"/>
              <a:t>Instructor available to receive training</a:t>
            </a:r>
          </a:p>
          <a:p>
            <a:r>
              <a:rPr lang="en-US" sz="1800" dirty="0" smtClean="0"/>
              <a:t>Funds to purchase lab equipment bundles (varies by curriculum)</a:t>
            </a:r>
          </a:p>
          <a:p>
            <a:r>
              <a:rPr lang="en-US" sz="1800" dirty="0" smtClean="0"/>
              <a:t>Student PCs for viewing online curricula and labs</a:t>
            </a:r>
          </a:p>
          <a:p>
            <a:r>
              <a:rPr lang="en-US" sz="1800" dirty="0" smtClean="0"/>
              <a:t>Internet access with sufficient network connections and bandwidth</a:t>
            </a:r>
            <a:endParaRPr lang="en-US" sz="1800" dirty="0"/>
          </a:p>
        </p:txBody>
      </p:sp>
      <p:pic>
        <p:nvPicPr>
          <p:cNvPr id="10" name="Picture 9" descr="Qualify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140567" y="4681655"/>
            <a:ext cx="2675187" cy="155604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88900" algn="ctr" rotWithShape="0">
              <a:prstClr val="black">
                <a:alpha val="50000"/>
              </a:prstClr>
            </a:outerShdw>
          </a:effectLst>
        </p:spPr>
      </p:pic>
      <p:pic>
        <p:nvPicPr>
          <p:cNvPr id="11" name="Picture 9" descr="Qualify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68131" y="4681655"/>
            <a:ext cx="2658841" cy="155604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88900" algn="ctr" rotWithShape="0">
              <a:prstClr val="black">
                <a:alpha val="50000"/>
              </a:prstClr>
            </a:outerShdw>
          </a:effectLst>
        </p:spPr>
      </p:pic>
      <p:pic>
        <p:nvPicPr>
          <p:cNvPr id="12" name="Picture 9" descr="Qualify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57555" y="4681655"/>
            <a:ext cx="2696981" cy="155604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88900" algn="ctr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117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43347" y="121364"/>
            <a:ext cx="88392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Participating Colleges</a:t>
            </a:r>
            <a:endParaRPr lang="en-US" sz="4000" dirty="0">
              <a:latin typeface="+mj-lt"/>
            </a:endParaRPr>
          </a:p>
        </p:txBody>
      </p:sp>
      <p:pic>
        <p:nvPicPr>
          <p:cNvPr id="2050" name="Picture 4" descr="C:\Users\James\Desktop\New BACCC_Logo_Col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9547" y="4912834"/>
            <a:ext cx="463320" cy="344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3"/>
          <p:cNvSpPr>
            <a:spLocks noChangeAspect="1" noChangeArrowheads="1"/>
          </p:cNvSpPr>
          <p:nvPr/>
        </p:nvSpPr>
        <p:spPr bwMode="auto">
          <a:xfrm>
            <a:off x="425015" y="1509086"/>
            <a:ext cx="4602527" cy="3403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sz="1600" dirty="0"/>
              <a:t>Cabrillo College</a:t>
            </a:r>
          </a:p>
          <a:p>
            <a:pPr marL="171450" indent="-171450">
              <a:buFont typeface="Arial"/>
              <a:buChar char="•"/>
            </a:pPr>
            <a:r>
              <a:rPr lang="en-US" sz="1600" dirty="0"/>
              <a:t>Chabot College</a:t>
            </a:r>
          </a:p>
          <a:p>
            <a:pPr marL="171450" indent="-171450">
              <a:buFont typeface="Arial"/>
              <a:buChar char="•"/>
            </a:pPr>
            <a:r>
              <a:rPr lang="en-US" sz="1600" dirty="0" smtClean="0"/>
              <a:t>CCSF</a:t>
            </a:r>
            <a:endParaRPr lang="en-US" sz="1600" dirty="0"/>
          </a:p>
          <a:p>
            <a:pPr marL="171450" indent="-171450">
              <a:buFont typeface="Arial"/>
              <a:buChar char="•"/>
            </a:pPr>
            <a:r>
              <a:rPr lang="en-US" sz="1600" dirty="0"/>
              <a:t>College of Alameda</a:t>
            </a:r>
          </a:p>
          <a:p>
            <a:pPr marL="171450" indent="-171450">
              <a:buFont typeface="Arial"/>
              <a:buChar char="•"/>
            </a:pPr>
            <a:r>
              <a:rPr lang="en-US" sz="1600" dirty="0"/>
              <a:t>College of Marin</a:t>
            </a:r>
            <a:endParaRPr lang="en-US" sz="1600" dirty="0" smtClean="0"/>
          </a:p>
          <a:p>
            <a:pPr marL="171450" indent="-171450">
              <a:buFont typeface="Arial"/>
              <a:buChar char="•"/>
            </a:pPr>
            <a:r>
              <a:rPr lang="en-US" sz="1600" dirty="0" smtClean="0"/>
              <a:t>Contra </a:t>
            </a:r>
            <a:r>
              <a:rPr lang="en-US" sz="1600" dirty="0"/>
              <a:t>Costa College</a:t>
            </a:r>
          </a:p>
          <a:p>
            <a:pPr marL="171450" indent="-171450">
              <a:buFont typeface="Arial"/>
              <a:buChar char="•"/>
            </a:pPr>
            <a:r>
              <a:rPr lang="en-US" sz="1600" dirty="0"/>
              <a:t>Diablo Valley College</a:t>
            </a:r>
          </a:p>
          <a:p>
            <a:pPr marL="171450" indent="-171450">
              <a:buFont typeface="Arial"/>
              <a:buChar char="•"/>
            </a:pPr>
            <a:r>
              <a:rPr lang="en-US" sz="1600" dirty="0" smtClean="0"/>
              <a:t>Evergreen College</a:t>
            </a:r>
          </a:p>
          <a:p>
            <a:pPr marL="171450" indent="-171450">
              <a:buFont typeface="Arial"/>
              <a:buChar char="•"/>
            </a:pPr>
            <a:r>
              <a:rPr lang="en-US" sz="1600" dirty="0"/>
              <a:t>Foothill College</a:t>
            </a:r>
            <a:endParaRPr lang="en-US" sz="1600" dirty="0" smtClean="0"/>
          </a:p>
          <a:p>
            <a:pPr marL="171450" indent="-171450">
              <a:buFont typeface="Arial"/>
              <a:buChar char="•"/>
            </a:pPr>
            <a:r>
              <a:rPr lang="en-US" sz="1600" dirty="0" err="1" smtClean="0"/>
              <a:t>Gavilan</a:t>
            </a:r>
            <a:r>
              <a:rPr lang="en-US" sz="1600" dirty="0" smtClean="0"/>
              <a:t> College</a:t>
            </a:r>
          </a:p>
          <a:p>
            <a:pPr marL="171450" indent="-171450">
              <a:buFont typeface="Arial"/>
              <a:buChar char="•"/>
            </a:pPr>
            <a:r>
              <a:rPr lang="en-US" sz="1600" dirty="0" err="1" smtClean="0"/>
              <a:t>Hartnell</a:t>
            </a:r>
            <a:r>
              <a:rPr lang="en-US" sz="1600" dirty="0" smtClean="0"/>
              <a:t> College</a:t>
            </a:r>
          </a:p>
          <a:p>
            <a:pPr marL="171450" indent="-171450">
              <a:buFont typeface="Arial"/>
              <a:buChar char="•"/>
            </a:pPr>
            <a:r>
              <a:rPr lang="en-US" sz="1600" dirty="0" smtClean="0"/>
              <a:t>Laney College</a:t>
            </a:r>
          </a:p>
          <a:p>
            <a:endParaRPr lang="en-US" sz="1600" dirty="0"/>
          </a:p>
          <a:p>
            <a:endParaRPr lang="en-US" sz="1600" dirty="0" smtClean="0"/>
          </a:p>
        </p:txBody>
      </p:sp>
      <p:sp>
        <p:nvSpPr>
          <p:cNvPr id="12" name="AutoShape 3"/>
          <p:cNvSpPr>
            <a:spLocks noChangeAspect="1" noChangeArrowheads="1"/>
          </p:cNvSpPr>
          <p:nvPr/>
        </p:nvSpPr>
        <p:spPr bwMode="auto">
          <a:xfrm>
            <a:off x="2522054" y="1508922"/>
            <a:ext cx="2467388" cy="3403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sz="1600" dirty="0"/>
              <a:t>Las Positas College</a:t>
            </a:r>
          </a:p>
          <a:p>
            <a:pPr marL="171450" indent="-171450">
              <a:buFont typeface="Arial"/>
              <a:buChar char="•"/>
            </a:pPr>
            <a:r>
              <a:rPr lang="en-US" sz="1600" dirty="0" smtClean="0"/>
              <a:t>Los </a:t>
            </a:r>
            <a:r>
              <a:rPr lang="en-US" sz="1600" dirty="0" err="1"/>
              <a:t>Medanos</a:t>
            </a:r>
            <a:r>
              <a:rPr lang="en-US" sz="1600" dirty="0"/>
              <a:t> College</a:t>
            </a:r>
          </a:p>
          <a:p>
            <a:pPr marL="171450" indent="-171450">
              <a:buFont typeface="Arial"/>
              <a:buChar char="•"/>
            </a:pPr>
            <a:r>
              <a:rPr lang="en-US" sz="1600" dirty="0"/>
              <a:t>Merritt College</a:t>
            </a:r>
          </a:p>
          <a:p>
            <a:pPr marL="171450" indent="-171450">
              <a:buFont typeface="Arial"/>
              <a:buChar char="•"/>
            </a:pPr>
            <a:r>
              <a:rPr lang="en-US" sz="1600" dirty="0" smtClean="0"/>
              <a:t>Mission College</a:t>
            </a:r>
          </a:p>
          <a:p>
            <a:pPr marL="171450" indent="-171450">
              <a:buFont typeface="Arial"/>
              <a:buChar char="•"/>
            </a:pPr>
            <a:r>
              <a:rPr lang="en-US" sz="1600" dirty="0" smtClean="0"/>
              <a:t>Monterey Peninsula</a:t>
            </a:r>
            <a:endParaRPr lang="en-US" sz="1600" dirty="0"/>
          </a:p>
          <a:p>
            <a:pPr marL="171450" indent="-171450">
              <a:buFont typeface="Arial"/>
              <a:buChar char="•"/>
            </a:pPr>
            <a:r>
              <a:rPr lang="en-US" sz="1600" dirty="0" err="1"/>
              <a:t>Ohlone</a:t>
            </a:r>
            <a:r>
              <a:rPr lang="en-US" sz="1600" dirty="0"/>
              <a:t> College</a:t>
            </a:r>
          </a:p>
          <a:p>
            <a:pPr marL="171450" indent="-171450">
              <a:buFont typeface="Arial"/>
              <a:buChar char="•"/>
            </a:pPr>
            <a:r>
              <a:rPr lang="en-US" sz="1600" dirty="0"/>
              <a:t>San Jose City </a:t>
            </a:r>
            <a:r>
              <a:rPr lang="en-US" sz="1600" dirty="0" smtClean="0"/>
              <a:t>College</a:t>
            </a:r>
          </a:p>
          <a:p>
            <a:pPr marL="171450" indent="-171450">
              <a:buFont typeface="Arial"/>
              <a:buChar char="•"/>
            </a:pPr>
            <a:r>
              <a:rPr lang="en-US" sz="1600" dirty="0"/>
              <a:t>San Mateo </a:t>
            </a:r>
            <a:r>
              <a:rPr lang="en-US" sz="1600" dirty="0" smtClean="0"/>
              <a:t>College</a:t>
            </a:r>
            <a:endParaRPr lang="en-US" sz="1600" dirty="0"/>
          </a:p>
          <a:p>
            <a:pPr marL="171450" indent="-171450">
              <a:buFont typeface="Arial"/>
              <a:buChar char="•"/>
            </a:pPr>
            <a:r>
              <a:rPr lang="en-US" sz="1600" dirty="0"/>
              <a:t>Santa Rosa College</a:t>
            </a:r>
          </a:p>
          <a:p>
            <a:pPr marL="171450" indent="-171450">
              <a:buFont typeface="Arial"/>
              <a:buChar char="•"/>
            </a:pPr>
            <a:r>
              <a:rPr lang="en-US" sz="1600" dirty="0"/>
              <a:t>Skyline College</a:t>
            </a:r>
          </a:p>
          <a:p>
            <a:pPr marL="171450" indent="-171450">
              <a:buFont typeface="Arial"/>
              <a:buChar char="•"/>
            </a:pPr>
            <a:r>
              <a:rPr lang="en-US" sz="1600" dirty="0" smtClean="0"/>
              <a:t>Solano College</a:t>
            </a:r>
          </a:p>
          <a:p>
            <a:pPr marL="171450" indent="-171450">
              <a:buFont typeface="Arial"/>
              <a:buChar char="•"/>
            </a:pPr>
            <a:r>
              <a:rPr lang="en-US" sz="1600" dirty="0"/>
              <a:t>West Valley College</a:t>
            </a:r>
          </a:p>
          <a:p>
            <a:pPr marL="171450" indent="-171450">
              <a:buFont typeface="Arial"/>
              <a:buChar char="•"/>
            </a:pPr>
            <a:endParaRPr lang="en-US" sz="16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279" y="990600"/>
            <a:ext cx="4067175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0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073" y="1850250"/>
            <a:ext cx="2964656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Elbow Connector 4"/>
          <p:cNvCxnSpPr/>
          <p:nvPr/>
        </p:nvCxnSpPr>
        <p:spPr>
          <a:xfrm rot="5400000" flipH="1" flipV="1">
            <a:off x="2475117" y="4765695"/>
            <a:ext cx="936625" cy="514350"/>
          </a:xfrm>
          <a:prstGeom prst="bentConnector3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 rot="16200000" flipV="1">
            <a:off x="3271248" y="4953417"/>
            <a:ext cx="396875" cy="535781"/>
          </a:xfrm>
          <a:prstGeom prst="bentConnector2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 flipV="1">
            <a:off x="2171905" y="5022869"/>
            <a:ext cx="514350" cy="541338"/>
          </a:xfrm>
          <a:prstGeom prst="bentConnector3">
            <a:avLst>
              <a:gd name="adj1" fmla="val 1389"/>
            </a:avLst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/>
          <p:nvPr/>
        </p:nvCxnSpPr>
        <p:spPr>
          <a:xfrm rot="16200000" flipV="1">
            <a:off x="3542711" y="4653379"/>
            <a:ext cx="396875" cy="1135856"/>
          </a:xfrm>
          <a:prstGeom prst="bentConnector2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1764089"/>
              </p:ext>
            </p:extLst>
          </p:nvPr>
        </p:nvGraphicFramePr>
        <p:xfrm>
          <a:off x="2229054" y="5419744"/>
          <a:ext cx="757238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name="Visio" r:id="rId4" imgW="1010297" imgH="710930" progId="Visio.Drawing.11">
                  <p:embed/>
                </p:oleObj>
              </mc:Choice>
              <mc:Fallback>
                <p:oleObj name="Visio" r:id="rId4" imgW="1010297" imgH="71093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9054" y="5419744"/>
                        <a:ext cx="757238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4496659"/>
              </p:ext>
            </p:extLst>
          </p:nvPr>
        </p:nvGraphicFramePr>
        <p:xfrm>
          <a:off x="3929267" y="5419744"/>
          <a:ext cx="757238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" name="Visio" r:id="rId6" imgW="1010297" imgH="710930" progId="Visio.Drawing.11">
                  <p:embed/>
                </p:oleObj>
              </mc:Choice>
              <mc:Fallback>
                <p:oleObj name="Visio" r:id="rId6" imgW="1010297" imgH="71093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267" y="5419744"/>
                        <a:ext cx="757238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0073637"/>
              </p:ext>
            </p:extLst>
          </p:nvPr>
        </p:nvGraphicFramePr>
        <p:xfrm>
          <a:off x="2786267" y="5419744"/>
          <a:ext cx="757238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" name="Visio" r:id="rId7" imgW="1010297" imgH="710930" progId="Visio.Drawing.11">
                  <p:embed/>
                </p:oleObj>
              </mc:Choice>
              <mc:Fallback>
                <p:oleObj name="Visio" r:id="rId7" imgW="1010297" imgH="71093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6267" y="5419744"/>
                        <a:ext cx="757238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7649703"/>
              </p:ext>
            </p:extLst>
          </p:nvPr>
        </p:nvGraphicFramePr>
        <p:xfrm>
          <a:off x="1669460" y="5419744"/>
          <a:ext cx="757238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Visio" r:id="rId8" imgW="1010297" imgH="710930" progId="Visio.Drawing.11">
                  <p:embed/>
                </p:oleObj>
              </mc:Choice>
              <mc:Fallback>
                <p:oleObj name="Visio" r:id="rId8" imgW="1010297" imgH="71093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9460" y="5419744"/>
                        <a:ext cx="757238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3457479"/>
              </p:ext>
            </p:extLst>
          </p:nvPr>
        </p:nvGraphicFramePr>
        <p:xfrm>
          <a:off x="3357767" y="5419744"/>
          <a:ext cx="757238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name="Visio" r:id="rId9" imgW="1010297" imgH="710930" progId="Visio.Drawing.11">
                  <p:embed/>
                </p:oleObj>
              </mc:Choice>
              <mc:Fallback>
                <p:oleObj name="Visio" r:id="rId9" imgW="1010297" imgH="71093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7767" y="5419744"/>
                        <a:ext cx="757238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Elbow Connector 13"/>
          <p:cNvCxnSpPr/>
          <p:nvPr/>
        </p:nvCxnSpPr>
        <p:spPr>
          <a:xfrm rot="5400000" flipH="1" flipV="1">
            <a:off x="2967242" y="5185192"/>
            <a:ext cx="433387" cy="35719"/>
          </a:xfrm>
          <a:prstGeom prst="bentConnector3">
            <a:avLst>
              <a:gd name="adj1" fmla="val 91493"/>
            </a:avLst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/>
          <p:nvPr/>
        </p:nvCxnSpPr>
        <p:spPr>
          <a:xfrm rot="5400000" flipH="1" flipV="1">
            <a:off x="3199812" y="3652856"/>
            <a:ext cx="1082675" cy="742950"/>
          </a:xfrm>
          <a:prstGeom prst="bentConnector3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/>
          <p:nvPr/>
        </p:nvCxnSpPr>
        <p:spPr>
          <a:xfrm rot="16200000" flipH="1">
            <a:off x="607026" y="3792557"/>
            <a:ext cx="893762" cy="252413"/>
          </a:xfrm>
          <a:prstGeom prst="bentConnector3">
            <a:avLst>
              <a:gd name="adj1" fmla="val 86033"/>
            </a:avLst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/>
          <p:nvPr/>
        </p:nvCxnSpPr>
        <p:spPr>
          <a:xfrm>
            <a:off x="1477770" y="4410095"/>
            <a:ext cx="1657350" cy="155575"/>
          </a:xfrm>
          <a:prstGeom prst="bentConnector3">
            <a:avLst>
              <a:gd name="adj1" fmla="val 50000"/>
            </a:avLst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4836875"/>
              </p:ext>
            </p:extLst>
          </p:nvPr>
        </p:nvGraphicFramePr>
        <p:xfrm>
          <a:off x="3029155" y="4337069"/>
          <a:ext cx="531019" cy="74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Visio" r:id="rId10" imgW="706668" imgH="789291" progId="Visio.Drawing.11">
                  <p:embed/>
                </p:oleObj>
              </mc:Choice>
              <mc:Fallback>
                <p:oleObj name="Visio" r:id="rId10" imgW="706668" imgH="789291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9155" y="4337069"/>
                        <a:ext cx="531019" cy="747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20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5145081"/>
              </p:ext>
            </p:extLst>
          </p:nvPr>
        </p:nvGraphicFramePr>
        <p:xfrm>
          <a:off x="837214" y="3921145"/>
          <a:ext cx="735806" cy="1065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name="Visio" r:id="rId12" imgW="981123" imgH="1125977" progId="Visio.Drawing.11">
                  <p:embed/>
                </p:oleObj>
              </mc:Choice>
              <mc:Fallback>
                <p:oleObj name="Visio" r:id="rId12" imgW="981123" imgH="1125977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7214" y="3921145"/>
                        <a:ext cx="735806" cy="1065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18" descr="http://static.wixstatic.com/media/487147_8f2ea2d9e0494e3c9b3b7de90264e63b.png/v1/fit/w_402,h_304,usm_0.50_1.20_0.00/487147_8f2ea2d9e0494e3c9b3b7de90264e63b.png">
            <a:hlinkClick r:id="rId14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92" y="1452582"/>
            <a:ext cx="2871788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524224" y="1524023"/>
            <a:ext cx="3225115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cs typeface="+mn-cs"/>
              </a:rPr>
              <a:t>Leaderboard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78886" y="4759344"/>
            <a:ext cx="79861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Admin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837714" y="5419744"/>
            <a:ext cx="739378" cy="522288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</a:rPr>
              <a:t>BYOD</a:t>
            </a:r>
            <a:r>
              <a:rPr lang="en-US" dirty="0" smtClean="0">
                <a:solidFill>
                  <a:prstClr val="white"/>
                </a:solidFill>
              </a:rPr>
              <a:t>OD</a:t>
            </a: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25" name="Elbow Connector 24"/>
          <p:cNvCxnSpPr>
            <a:stCxn id="24" idx="0"/>
          </p:cNvCxnSpPr>
          <p:nvPr/>
        </p:nvCxnSpPr>
        <p:spPr>
          <a:xfrm rot="16200000" flipV="1">
            <a:off x="4006163" y="4218504"/>
            <a:ext cx="396874" cy="2005606"/>
          </a:xfrm>
          <a:prstGeom prst="bentConnector2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580163" y="6140469"/>
            <a:ext cx="260994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Calibri"/>
                <a:cs typeface="+mn-cs"/>
              </a:rPr>
              <a:t>5 systems provided (SIFT)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3347" y="121364"/>
            <a:ext cx="88392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Support for </a:t>
            </a:r>
            <a:r>
              <a:rPr lang="en-US" sz="4000" dirty="0" err="1" smtClean="0">
                <a:latin typeface="+mj-lt"/>
              </a:rPr>
              <a:t>Cyberpatriots</a:t>
            </a:r>
            <a:endParaRPr lang="en-US" sz="4000" dirty="0">
              <a:latin typeface="+mj-lt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263" y="3078181"/>
            <a:ext cx="34671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353181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" y="998220"/>
            <a:ext cx="8029575" cy="568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4612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914400"/>
            <a:ext cx="9144000" cy="1828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3347" y="152141"/>
            <a:ext cx="88392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  <a:latin typeface="+mj-lt"/>
              </a:rPr>
              <a:t>Bay Area Summer Cyber Camp Schedule</a:t>
            </a:r>
            <a:endParaRPr lang="en-US" sz="36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155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70836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4612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914400"/>
            <a:ext cx="9144000" cy="1828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3347" y="152141"/>
            <a:ext cx="88392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  <a:latin typeface="+mj-lt"/>
              </a:rPr>
              <a:t>Bay Area Summer Cyber Camp Schedule</a:t>
            </a:r>
            <a:endParaRPr lang="en-US" sz="36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9100" y="2767280"/>
            <a:ext cx="8305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June 26 - 30 @ Las Positas and San Jose City College 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July 17 - 21 @ Solano, Cabrillo, and Monterey Peninsula College 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July 24 - 28 @ </a:t>
            </a:r>
            <a:r>
              <a:rPr lang="en-US" sz="2000" b="1" dirty="0" err="1">
                <a:solidFill>
                  <a:srgbClr val="FF0000"/>
                </a:solidFill>
              </a:rPr>
              <a:t>Gavilan</a:t>
            </a:r>
            <a:r>
              <a:rPr lang="en-US" sz="2000" b="1" dirty="0">
                <a:solidFill>
                  <a:srgbClr val="FF0000"/>
                </a:solidFill>
              </a:rPr>
              <a:t>, </a:t>
            </a:r>
            <a:r>
              <a:rPr lang="en-US" sz="2000" b="1" dirty="0" smtClean="0">
                <a:solidFill>
                  <a:srgbClr val="FF0000"/>
                </a:solidFill>
              </a:rPr>
              <a:t>Foothill College, </a:t>
            </a:r>
            <a:r>
              <a:rPr lang="en-US" sz="2000" b="1" dirty="0">
                <a:solidFill>
                  <a:srgbClr val="FF0000"/>
                </a:solidFill>
              </a:rPr>
              <a:t>and Santa Rosa JC 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July 31 - Aug 4 @ CCSF, Merritt and Diablo Valley College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19099" y="4495800"/>
            <a:ext cx="8305801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latin typeface="Arial" charset="0"/>
                <a:cs typeface="Arial" charset="0"/>
              </a:rPr>
              <a:t>Professional Development:  Attend the train-the-trainer faculty development session for interested coaches and mentors scheduled for June 19 - 23 at Cabrillo College in Aptos.  This week-long training will prepare coaches and mentors to support a </a:t>
            </a:r>
            <a:r>
              <a:rPr kumimoji="0" lang="en-US" altLang="en-US" sz="2000" b="1" i="0" u="none" strike="noStrike" cap="none" normalizeH="0" baseline="0" dirty="0" err="1" smtClean="0">
                <a:ln>
                  <a:noFill/>
                </a:ln>
                <a:solidFill>
                  <a:schemeClr val="accent4"/>
                </a:solidFill>
                <a:effectLst/>
                <a:latin typeface="Arial" charset="0"/>
                <a:cs typeface="Arial" charset="0"/>
              </a:rPr>
              <a:t>Cyberpatriot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latin typeface="Arial" charset="0"/>
                <a:cs typeface="Arial" charset="0"/>
              </a:rPr>
              <a:t> program in their school or district.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8222404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29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" y="11430"/>
            <a:ext cx="914019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91200" y="272534"/>
            <a:ext cx="3273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http</a:t>
            </a:r>
            <a:r>
              <a:rPr lang="en-US" sz="2000" b="1" dirty="0">
                <a:solidFill>
                  <a:schemeClr val="accent1"/>
                </a:solidFill>
              </a:rPr>
              <a:t>://cccnetlabsug.org/</a:t>
            </a:r>
          </a:p>
        </p:txBody>
      </p:sp>
    </p:spTree>
    <p:extLst>
      <p:ext uri="{BB962C8B-B14F-4D97-AF65-F5344CB8AC3E}">
        <p14:creationId xmlns:p14="http://schemas.microsoft.com/office/powerpoint/2010/main" val="391283708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" y="11430"/>
            <a:ext cx="914019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91200" y="272534"/>
            <a:ext cx="3273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http</a:t>
            </a:r>
            <a:r>
              <a:rPr lang="en-US" sz="2000" b="1" dirty="0">
                <a:solidFill>
                  <a:schemeClr val="accent1"/>
                </a:solidFill>
              </a:rPr>
              <a:t>://cccnetlabsug.org/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970" y="1905000"/>
            <a:ext cx="3771900" cy="422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659865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96109" y="2295366"/>
            <a:ext cx="7598042" cy="3426595"/>
          </a:xfrm>
        </p:spPr>
        <p:txBody>
          <a:bodyPr/>
          <a:lstStyle/>
          <a:p>
            <a:r>
              <a:rPr lang="en-US" dirty="0" smtClean="0"/>
              <a:t>State of CA Apprenticeship Program Details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Pre-</a:t>
            </a:r>
            <a:r>
              <a:rPr lang="en-US" dirty="0" err="1" smtClean="0"/>
              <a:t>Reqs</a:t>
            </a:r>
            <a:r>
              <a:rPr lang="en-US" dirty="0" smtClean="0"/>
              <a:t>, Core &amp; Schedule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9410" y="116415"/>
            <a:ext cx="2417129" cy="21789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21" y="201034"/>
            <a:ext cx="5753586" cy="160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988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9"/>
            <a:ext cx="8515350" cy="49908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Community College IT Model Curriculum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855786"/>
            <a:ext cx="8157038" cy="5865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874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855786"/>
            <a:ext cx="8157038" cy="5865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5535" y="265113"/>
            <a:ext cx="8229600" cy="5334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Information Technology - Model Curriculum</a:t>
            </a:r>
            <a:endParaRPr 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032" y="702733"/>
            <a:ext cx="61341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893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Comprehensive Learning Experience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93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24502" y="1553308"/>
            <a:ext cx="8277344" cy="3955849"/>
          </a:xfrm>
        </p:spPr>
        <p:txBody>
          <a:bodyPr/>
          <a:lstStyle/>
          <a:p>
            <a:r>
              <a:rPr lang="en-US" sz="1800" dirty="0" smtClean="0">
                <a:solidFill>
                  <a:srgbClr val="0070C0"/>
                </a:solidFill>
              </a:rPr>
              <a:t>Identify </a:t>
            </a:r>
            <a:r>
              <a:rPr lang="en-US" sz="1800" dirty="0">
                <a:solidFill>
                  <a:srgbClr val="0070C0"/>
                </a:solidFill>
              </a:rPr>
              <a:t>qualified apprentices: new employees and incumbent </a:t>
            </a:r>
            <a:r>
              <a:rPr lang="en-US" sz="1800" dirty="0" smtClean="0">
                <a:solidFill>
                  <a:srgbClr val="0070C0"/>
                </a:solidFill>
              </a:rPr>
              <a:t>workers</a:t>
            </a:r>
          </a:p>
          <a:p>
            <a:pPr lvl="1"/>
            <a:r>
              <a:rPr lang="en-US" sz="1600" dirty="0">
                <a:solidFill>
                  <a:srgbClr val="0070C0"/>
                </a:solidFill>
              </a:rPr>
              <a:t>3 Pre-</a:t>
            </a:r>
            <a:r>
              <a:rPr lang="en-US" sz="1600" dirty="0" err="1">
                <a:solidFill>
                  <a:srgbClr val="0070C0"/>
                </a:solidFill>
              </a:rPr>
              <a:t>req</a:t>
            </a:r>
            <a:r>
              <a:rPr lang="en-US" sz="1600" dirty="0">
                <a:solidFill>
                  <a:srgbClr val="0070C0"/>
                </a:solidFill>
              </a:rPr>
              <a:t> classes required for acceptance into the program:</a:t>
            </a:r>
          </a:p>
          <a:p>
            <a:pPr marL="874603" lvl="2" indent="-342900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IT Essentials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} A+</a:t>
            </a:r>
          </a:p>
          <a:p>
            <a:pPr marL="874603" lvl="2" indent="-342900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CCNA Introduction To Networks           </a:t>
            </a:r>
          </a:p>
          <a:p>
            <a:pPr marL="874603" lvl="2" indent="-342900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CCNA Routing &amp; Switching Essentials</a:t>
            </a:r>
          </a:p>
          <a:p>
            <a:r>
              <a:rPr lang="en-US" sz="1800" dirty="0" smtClean="0">
                <a:solidFill>
                  <a:srgbClr val="0070C0"/>
                </a:solidFill>
              </a:rPr>
              <a:t>Civil </a:t>
            </a:r>
            <a:r>
              <a:rPr lang="en-US" sz="1800" dirty="0">
                <a:solidFill>
                  <a:srgbClr val="0070C0"/>
                </a:solidFill>
              </a:rPr>
              <a:t>Service/other exam as part of app process </a:t>
            </a:r>
            <a:r>
              <a:rPr lang="en-US" sz="1800" dirty="0" smtClean="0">
                <a:solidFill>
                  <a:srgbClr val="0070C0"/>
                </a:solidFill>
              </a:rPr>
              <a:t>for new employees</a:t>
            </a:r>
          </a:p>
          <a:p>
            <a:r>
              <a:rPr lang="en-US" sz="1800" dirty="0" smtClean="0">
                <a:solidFill>
                  <a:srgbClr val="0070C0"/>
                </a:solidFill>
              </a:rPr>
              <a:t>Pilot Cohort of 20 begins on July 1, 2017</a:t>
            </a:r>
          </a:p>
          <a:p>
            <a:r>
              <a:rPr lang="en-US" sz="1800" dirty="0" smtClean="0">
                <a:solidFill>
                  <a:srgbClr val="0070C0"/>
                </a:solidFill>
              </a:rPr>
              <a:t>Second Cohort of 30 begins on January 2018</a:t>
            </a:r>
          </a:p>
          <a:p>
            <a:r>
              <a:rPr lang="en-US" sz="1800" dirty="0" smtClean="0">
                <a:solidFill>
                  <a:srgbClr val="0070C0"/>
                </a:solidFill>
              </a:rPr>
              <a:t>Program schedule:</a:t>
            </a:r>
          </a:p>
          <a:p>
            <a:pPr lvl="1"/>
            <a:r>
              <a:rPr lang="en-US" sz="1600" dirty="0" smtClean="0">
                <a:solidFill>
                  <a:srgbClr val="0070C0"/>
                </a:solidFill>
              </a:rPr>
              <a:t>Monday – Thursday OJT </a:t>
            </a:r>
          </a:p>
          <a:p>
            <a:pPr lvl="1"/>
            <a:r>
              <a:rPr lang="en-US" sz="1600" dirty="0" smtClean="0">
                <a:solidFill>
                  <a:srgbClr val="0070C0"/>
                </a:solidFill>
              </a:rPr>
              <a:t>Course work – Evenings and on-line</a:t>
            </a:r>
          </a:p>
          <a:p>
            <a:pPr lvl="1"/>
            <a:r>
              <a:rPr lang="en-US" sz="1600" dirty="0" smtClean="0">
                <a:solidFill>
                  <a:srgbClr val="0070C0"/>
                </a:solidFill>
              </a:rPr>
              <a:t>Fridays – @ the State Training Center for Lab and Mentored Study Hall</a:t>
            </a:r>
          </a:p>
          <a:p>
            <a:endParaRPr lang="en-US" sz="1800" dirty="0" smtClean="0">
              <a:solidFill>
                <a:srgbClr val="0070C0"/>
              </a:solidFill>
            </a:endParaRPr>
          </a:p>
          <a:p>
            <a:pPr marL="57136" indent="0">
              <a:buNone/>
            </a:pPr>
            <a:endParaRPr lang="en-US" sz="2400" dirty="0" smtClean="0">
              <a:solidFill>
                <a:srgbClr val="0070C0"/>
              </a:solidFill>
            </a:endParaRPr>
          </a:p>
          <a:p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4157" y="142875"/>
            <a:ext cx="8345488" cy="975783"/>
          </a:xfrm>
        </p:spPr>
        <p:txBody>
          <a:bodyPr/>
          <a:lstStyle/>
          <a:p>
            <a:r>
              <a:rPr lang="en-US" sz="2400" b="1" dirty="0" smtClean="0"/>
              <a:t>How It Works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8050" y="142876"/>
            <a:ext cx="1525205" cy="14484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83603" y="2685072"/>
            <a:ext cx="15159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CCENT</a:t>
            </a:r>
            <a:endParaRPr lang="en-US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4986085" y="2517465"/>
            <a:ext cx="228599" cy="673769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0666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974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>
            <a:spLocks/>
          </p:cNvSpPr>
          <p:nvPr/>
        </p:nvSpPr>
        <p:spPr bwMode="auto">
          <a:xfrm>
            <a:off x="379912" y="1501617"/>
            <a:ext cx="1025518" cy="42980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61" name="Title 60"/>
          <p:cNvSpPr>
            <a:spLocks noGrp="1"/>
          </p:cNvSpPr>
          <p:nvPr>
            <p:ph type="title"/>
          </p:nvPr>
        </p:nvSpPr>
        <p:spPr>
          <a:xfrm>
            <a:off x="402785" y="214966"/>
            <a:ext cx="8297863" cy="838200"/>
          </a:xfrm>
        </p:spPr>
        <p:txBody>
          <a:bodyPr/>
          <a:lstStyle/>
          <a:p>
            <a:r>
              <a:rPr lang="en-US" spc="0" dirty="0" smtClean="0">
                <a:gradFill flip="none" rotWithShape="1">
                  <a:gsLst>
                    <a:gs pos="16000">
                      <a:srgbClr val="6B308E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  <a:latin typeface="+mj-lt"/>
                <a:ea typeface="+mj-ea"/>
                <a:cs typeface="Arial" pitchFamily="34" charset="0"/>
              </a:rPr>
              <a:t>Networking Academy Offerings</a:t>
            </a:r>
            <a:endParaRPr lang="en-US" dirty="0">
              <a:latin typeface="+mj-lt"/>
            </a:endParaRPr>
          </a:p>
        </p:txBody>
      </p:sp>
      <p:sp>
        <p:nvSpPr>
          <p:cNvPr id="53" name="Text Box 22"/>
          <p:cNvSpPr txBox="1">
            <a:spLocks noChangeArrowheads="1"/>
          </p:cNvSpPr>
          <p:nvPr/>
        </p:nvSpPr>
        <p:spPr bwMode="auto">
          <a:xfrm>
            <a:off x="422445" y="2283357"/>
            <a:ext cx="1025518" cy="148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124" tIns="41061" rIns="82124" bIns="41061"/>
          <a:lstStyle>
            <a:lvl1pPr defTabSz="814388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GB" sz="1100" i="0" dirty="0" smtClean="0">
                <a:solidFill>
                  <a:schemeClr val="bg2"/>
                </a:solidFill>
                <a:latin typeface="+mj-lt"/>
              </a:rPr>
              <a:t>ICT </a:t>
            </a:r>
            <a:r>
              <a:rPr lang="en-GB" sz="1100" i="0" dirty="0">
                <a:solidFill>
                  <a:schemeClr val="bg2"/>
                </a:solidFill>
                <a:latin typeface="+mj-lt"/>
              </a:rPr>
              <a:t>&amp; Networking </a:t>
            </a:r>
            <a:r>
              <a:rPr lang="en-GB" sz="1100" i="0" dirty="0" smtClean="0">
                <a:solidFill>
                  <a:schemeClr val="bg2"/>
                </a:solidFill>
                <a:latin typeface="+mj-lt"/>
              </a:rPr>
              <a:t>Skills</a:t>
            </a:r>
          </a:p>
          <a:p>
            <a:pPr defTabSz="914400"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endParaRPr lang="en-GB" sz="1100" i="0" dirty="0" smtClean="0">
              <a:solidFill>
                <a:schemeClr val="bg2"/>
              </a:solidFill>
              <a:latin typeface="+mj-lt"/>
            </a:endParaRPr>
          </a:p>
          <a:p>
            <a:pPr defTabSz="914400"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GB" sz="1100" i="0" dirty="0" smtClean="0">
                <a:solidFill>
                  <a:schemeClr val="bg2"/>
                </a:solidFill>
                <a:latin typeface="+mj-lt"/>
              </a:rPr>
              <a:t>Business &amp; Soft Skills</a:t>
            </a:r>
          </a:p>
          <a:p>
            <a:pPr defTabSz="914400"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endParaRPr lang="en-US" sz="1100" i="0" dirty="0" smtClean="0">
              <a:solidFill>
                <a:schemeClr val="bg2"/>
              </a:solidFill>
              <a:latin typeface="+mj-lt"/>
            </a:endParaRPr>
          </a:p>
          <a:p>
            <a:pPr defTabSz="914400"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sz="1100" i="0" dirty="0" smtClean="0">
                <a:solidFill>
                  <a:schemeClr val="bg2"/>
                </a:solidFill>
                <a:latin typeface="+mj-lt"/>
              </a:rPr>
              <a:t>21st </a:t>
            </a:r>
            <a:r>
              <a:rPr lang="en-US" sz="1100" i="0" dirty="0">
                <a:solidFill>
                  <a:schemeClr val="bg2"/>
                </a:solidFill>
                <a:latin typeface="+mj-lt"/>
              </a:rPr>
              <a:t>Century Skills</a:t>
            </a:r>
          </a:p>
          <a:p>
            <a:pPr defTabSz="914400"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endParaRPr lang="en-US" sz="1100" i="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169864" y="1744548"/>
            <a:ext cx="1317625" cy="4918075"/>
          </a:xfrm>
          <a:custGeom>
            <a:avLst/>
            <a:gdLst>
              <a:gd name="T0" fmla="*/ 416 w 830"/>
              <a:gd name="T1" fmla="*/ 0 h 3098"/>
              <a:gd name="T2" fmla="*/ 0 w 830"/>
              <a:gd name="T3" fmla="*/ 239 h 3098"/>
              <a:gd name="T4" fmla="*/ 0 w 830"/>
              <a:gd name="T5" fmla="*/ 3098 h 3098"/>
              <a:gd name="T6" fmla="*/ 830 w 830"/>
              <a:gd name="T7" fmla="*/ 2835 h 3098"/>
              <a:gd name="T8" fmla="*/ 830 w 830"/>
              <a:gd name="T9" fmla="*/ 239 h 3098"/>
              <a:gd name="T10" fmla="*/ 416 w 830"/>
              <a:gd name="T11" fmla="*/ 0 h 3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30" h="3098">
                <a:moveTo>
                  <a:pt x="416" y="0"/>
                </a:moveTo>
                <a:lnTo>
                  <a:pt x="0" y="239"/>
                </a:lnTo>
                <a:lnTo>
                  <a:pt x="0" y="3098"/>
                </a:lnTo>
                <a:lnTo>
                  <a:pt x="830" y="2835"/>
                </a:lnTo>
                <a:lnTo>
                  <a:pt x="830" y="239"/>
                </a:lnTo>
                <a:lnTo>
                  <a:pt x="416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5" name="Rectangle 4"/>
          <p:cNvSpPr>
            <a:spLocks noChangeArrowheads="1"/>
          </p:cNvSpPr>
          <p:nvPr/>
        </p:nvSpPr>
        <p:spPr bwMode="auto">
          <a:xfrm rot="10800000">
            <a:off x="1542292" y="1256249"/>
            <a:ext cx="1124712" cy="2112061"/>
          </a:xfrm>
          <a:prstGeom prst="rect">
            <a:avLst/>
          </a:prstGeom>
          <a:gradFill rotWithShape="1">
            <a:gsLst>
              <a:gs pos="0">
                <a:srgbClr val="0183B7">
                  <a:alpha val="76000"/>
                </a:srgbClr>
              </a:gs>
              <a:gs pos="90000">
                <a:schemeClr val="bg1">
                  <a:alpha val="0"/>
                  <a:lumMod val="100000"/>
                </a:schemeClr>
              </a:gs>
            </a:gsLst>
            <a:lin ang="5400000" scaled="1"/>
          </a:gradFill>
          <a:ln>
            <a:noFill/>
          </a:ln>
          <a:extLst/>
        </p:spPr>
        <p:txBody>
          <a:bodyPr rot="10800000" wrap="none" lIns="82124" tIns="41061" rIns="82124" bIns="41061" anchor="ctr"/>
          <a:lstStyle/>
          <a:p>
            <a:endParaRPr lang="en-US" i="0" dirty="0">
              <a:solidFill>
                <a:srgbClr val="000000"/>
              </a:solidFill>
            </a:endParaRPr>
          </a:p>
        </p:txBody>
      </p:sp>
      <p:sp>
        <p:nvSpPr>
          <p:cNvPr id="103" name="Rectangle 4"/>
          <p:cNvSpPr>
            <a:spLocks noChangeArrowheads="1"/>
          </p:cNvSpPr>
          <p:nvPr/>
        </p:nvSpPr>
        <p:spPr bwMode="auto">
          <a:xfrm rot="10800000">
            <a:off x="2793448" y="1263344"/>
            <a:ext cx="1124712" cy="2112061"/>
          </a:xfrm>
          <a:prstGeom prst="rect">
            <a:avLst/>
          </a:prstGeom>
          <a:gradFill rotWithShape="1">
            <a:gsLst>
              <a:gs pos="0">
                <a:srgbClr val="0183B7">
                  <a:alpha val="76000"/>
                </a:srgbClr>
              </a:gs>
              <a:gs pos="90000">
                <a:schemeClr val="bg1">
                  <a:alpha val="0"/>
                  <a:lumMod val="100000"/>
                </a:schemeClr>
              </a:gs>
            </a:gsLst>
            <a:lin ang="5400000" scaled="1"/>
          </a:gradFill>
          <a:ln>
            <a:noFill/>
          </a:ln>
          <a:extLst/>
        </p:spPr>
        <p:txBody>
          <a:bodyPr rot="10800000" wrap="none" lIns="82124" tIns="41061" rIns="82124" bIns="41061" anchor="ctr"/>
          <a:lstStyle/>
          <a:p>
            <a:endParaRPr lang="en-US" i="0" dirty="0">
              <a:solidFill>
                <a:srgbClr val="000000"/>
              </a:solidFill>
            </a:endParaRPr>
          </a:p>
        </p:txBody>
      </p:sp>
      <p:sp>
        <p:nvSpPr>
          <p:cNvPr id="99" name="Rectangle 4"/>
          <p:cNvSpPr>
            <a:spLocks noChangeArrowheads="1"/>
          </p:cNvSpPr>
          <p:nvPr/>
        </p:nvSpPr>
        <p:spPr bwMode="auto">
          <a:xfrm rot="10800000">
            <a:off x="5306393" y="1288167"/>
            <a:ext cx="1124712" cy="2112061"/>
          </a:xfrm>
          <a:prstGeom prst="rect">
            <a:avLst/>
          </a:prstGeom>
          <a:gradFill rotWithShape="1">
            <a:gsLst>
              <a:gs pos="0">
                <a:srgbClr val="0183B7">
                  <a:alpha val="76000"/>
                </a:srgbClr>
              </a:gs>
              <a:gs pos="90000">
                <a:schemeClr val="bg1">
                  <a:alpha val="0"/>
                  <a:lumMod val="100000"/>
                </a:schemeClr>
              </a:gs>
            </a:gsLst>
            <a:lin ang="5400000" scaled="1"/>
          </a:gradFill>
          <a:ln>
            <a:noFill/>
          </a:ln>
          <a:extLst/>
        </p:spPr>
        <p:txBody>
          <a:bodyPr rot="10800000" wrap="none" lIns="82124" tIns="41061" rIns="82124" bIns="41061" anchor="ctr"/>
          <a:lstStyle/>
          <a:p>
            <a:endParaRPr lang="en-US" i="0" dirty="0">
              <a:solidFill>
                <a:srgbClr val="000000"/>
              </a:solidFill>
            </a:endParaRPr>
          </a:p>
        </p:txBody>
      </p:sp>
      <p:sp>
        <p:nvSpPr>
          <p:cNvPr id="101" name="Rectangle 4"/>
          <p:cNvSpPr>
            <a:spLocks noChangeArrowheads="1"/>
          </p:cNvSpPr>
          <p:nvPr/>
        </p:nvSpPr>
        <p:spPr bwMode="auto">
          <a:xfrm rot="10800000">
            <a:off x="4055237" y="1291705"/>
            <a:ext cx="1124712" cy="2112061"/>
          </a:xfrm>
          <a:prstGeom prst="rect">
            <a:avLst/>
          </a:prstGeom>
          <a:gradFill rotWithShape="1">
            <a:gsLst>
              <a:gs pos="0">
                <a:srgbClr val="0183B7">
                  <a:alpha val="76000"/>
                </a:srgbClr>
              </a:gs>
              <a:gs pos="90000">
                <a:schemeClr val="bg1">
                  <a:alpha val="0"/>
                  <a:lumMod val="100000"/>
                </a:schemeClr>
              </a:gs>
            </a:gsLst>
            <a:lin ang="5400000" scaled="1"/>
          </a:gradFill>
          <a:ln>
            <a:noFill/>
          </a:ln>
          <a:extLst/>
        </p:spPr>
        <p:txBody>
          <a:bodyPr rot="10800000" wrap="none" lIns="82124" tIns="41061" rIns="82124" bIns="41061" anchor="ctr"/>
          <a:lstStyle/>
          <a:p>
            <a:endParaRPr lang="en-US" i="0" dirty="0">
              <a:solidFill>
                <a:srgbClr val="000000"/>
              </a:solidFill>
            </a:endParaRPr>
          </a:p>
        </p:txBody>
      </p:sp>
      <p:sp>
        <p:nvSpPr>
          <p:cNvPr id="95" name="Rectangle 4"/>
          <p:cNvSpPr>
            <a:spLocks noChangeArrowheads="1"/>
          </p:cNvSpPr>
          <p:nvPr/>
        </p:nvSpPr>
        <p:spPr bwMode="auto">
          <a:xfrm rot="10800000">
            <a:off x="7808705" y="1259825"/>
            <a:ext cx="1124712" cy="2112061"/>
          </a:xfrm>
          <a:prstGeom prst="rect">
            <a:avLst/>
          </a:prstGeom>
          <a:gradFill rotWithShape="1">
            <a:gsLst>
              <a:gs pos="0">
                <a:srgbClr val="0183B7">
                  <a:alpha val="76000"/>
                </a:srgbClr>
              </a:gs>
              <a:gs pos="90000">
                <a:schemeClr val="bg1">
                  <a:alpha val="0"/>
                  <a:lumMod val="100000"/>
                </a:schemeClr>
              </a:gs>
            </a:gsLst>
            <a:lin ang="5400000" scaled="1"/>
          </a:gradFill>
          <a:ln>
            <a:noFill/>
          </a:ln>
          <a:extLst/>
        </p:spPr>
        <p:txBody>
          <a:bodyPr rot="10800000" wrap="none" lIns="82124" tIns="41061" rIns="82124" bIns="41061" anchor="ctr"/>
          <a:lstStyle/>
          <a:p>
            <a:endParaRPr lang="en-US" i="0" dirty="0">
              <a:solidFill>
                <a:srgbClr val="000000"/>
              </a:solidFill>
            </a:endParaRPr>
          </a:p>
        </p:txBody>
      </p:sp>
      <p:sp>
        <p:nvSpPr>
          <p:cNvPr id="97" name="Rectangle 4"/>
          <p:cNvSpPr>
            <a:spLocks noChangeArrowheads="1"/>
          </p:cNvSpPr>
          <p:nvPr/>
        </p:nvSpPr>
        <p:spPr bwMode="auto">
          <a:xfrm rot="10800000">
            <a:off x="6557549" y="1263363"/>
            <a:ext cx="1124712" cy="2112061"/>
          </a:xfrm>
          <a:prstGeom prst="rect">
            <a:avLst/>
          </a:prstGeom>
          <a:gradFill rotWithShape="1">
            <a:gsLst>
              <a:gs pos="0">
                <a:srgbClr val="0183B7">
                  <a:alpha val="76000"/>
                </a:srgbClr>
              </a:gs>
              <a:gs pos="90000">
                <a:schemeClr val="bg1">
                  <a:alpha val="0"/>
                  <a:lumMod val="100000"/>
                </a:schemeClr>
              </a:gs>
            </a:gsLst>
            <a:lin ang="5400000" scaled="1"/>
          </a:gradFill>
          <a:ln>
            <a:noFill/>
          </a:ln>
          <a:extLst/>
        </p:spPr>
        <p:txBody>
          <a:bodyPr rot="10800000" wrap="none" lIns="82124" tIns="41061" rIns="82124" bIns="41061" anchor="ctr"/>
          <a:lstStyle/>
          <a:p>
            <a:endParaRPr lang="en-US" i="0" dirty="0">
              <a:solidFill>
                <a:srgbClr val="000000"/>
              </a:solidFill>
            </a:endParaRPr>
          </a:p>
        </p:txBody>
      </p:sp>
      <p:sp>
        <p:nvSpPr>
          <p:cNvPr id="107" name="Rounded Rectangle 106"/>
          <p:cNvSpPr/>
          <p:nvPr>
            <p:custDataLst>
              <p:tags r:id="rId1"/>
            </p:custDataLst>
          </p:nvPr>
        </p:nvSpPr>
        <p:spPr>
          <a:xfrm>
            <a:off x="339733" y="5762315"/>
            <a:ext cx="8548881" cy="388672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25400" cap="flat" cmpd="sng" algn="ctr">
            <a:solidFill>
              <a:schemeClr val="tx2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b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30148" y="5799687"/>
            <a:ext cx="816805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4625" indent="-174625" algn="ctr">
              <a:buClr>
                <a:srgbClr val="EC7023"/>
              </a:buClr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Cisco NetSpace </a:t>
            </a:r>
            <a:r>
              <a:rPr lang="en-US" sz="1400" b="1" dirty="0">
                <a:solidFill>
                  <a:schemeClr val="bg1"/>
                </a:solidFill>
                <a:latin typeface="+mj-lt"/>
              </a:rPr>
              <a:t>– </a:t>
            </a:r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Cloud-Based </a:t>
            </a:r>
            <a:r>
              <a:rPr lang="en-US" sz="1400" b="1" dirty="0">
                <a:solidFill>
                  <a:schemeClr val="bg1"/>
                </a:solidFill>
                <a:latin typeface="+mj-lt"/>
              </a:rPr>
              <a:t>Learning and Collaboration Platform</a:t>
            </a:r>
          </a:p>
        </p:txBody>
      </p:sp>
      <p:sp>
        <p:nvSpPr>
          <p:cNvPr id="109" name="Rounded Rectangle 108"/>
          <p:cNvSpPr/>
          <p:nvPr>
            <p:custDataLst>
              <p:tags r:id="rId3"/>
            </p:custDataLst>
          </p:nvPr>
        </p:nvSpPr>
        <p:spPr>
          <a:xfrm>
            <a:off x="1541908" y="5324559"/>
            <a:ext cx="7337956" cy="27432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</a:schemeClr>
          </a:solidFill>
          <a:ln w="25400" cap="flat" cmpd="sng" algn="ctr">
            <a:solidFill>
              <a:srgbClr val="0183B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b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164044" y="5330032"/>
            <a:ext cx="42939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4625" indent="-174625">
              <a:buClr>
                <a:srgbClr val="EC7023"/>
              </a:buClr>
              <a:buFont typeface="Wingdings" pitchFamily="2" charset="2"/>
              <a:buNone/>
            </a:pPr>
            <a:r>
              <a:rPr lang="en-US" sz="1100" b="1" dirty="0" smtClean="0">
                <a:solidFill>
                  <a:schemeClr val="bg1"/>
                </a:solidFill>
                <a:latin typeface="+mj-lt"/>
                <a:cs typeface="Calibri" pitchFamily="34" charset="0"/>
              </a:rPr>
              <a:t>Packet Tracer  –  Multi-User Simulation and Visualization Tool</a:t>
            </a:r>
            <a:endParaRPr lang="en-US" sz="1100" b="1" dirty="0">
              <a:solidFill>
                <a:schemeClr val="bg1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11" name="Rounded Rectangle 110"/>
          <p:cNvSpPr/>
          <p:nvPr>
            <p:custDataLst>
              <p:tags r:id="rId5"/>
            </p:custDataLst>
          </p:nvPr>
        </p:nvSpPr>
        <p:spPr>
          <a:xfrm>
            <a:off x="1550658" y="4916708"/>
            <a:ext cx="7337956" cy="27432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</a:schemeClr>
          </a:solidFill>
          <a:ln w="25400" cap="flat" cmpd="sng" algn="ctr">
            <a:solidFill>
              <a:srgbClr val="0183B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b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Text Box 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172794" y="4922181"/>
            <a:ext cx="652540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4625" indent="-174625">
              <a:buClr>
                <a:srgbClr val="EC7023"/>
              </a:buClr>
              <a:buFont typeface="Wingdings" pitchFamily="2" charset="2"/>
              <a:buNone/>
            </a:pPr>
            <a:r>
              <a:rPr lang="en-US" sz="1100" b="1" dirty="0" smtClean="0">
                <a:solidFill>
                  <a:schemeClr val="bg1"/>
                </a:solidFill>
                <a:latin typeface="+mj-lt"/>
                <a:cs typeface="Calibri" pitchFamily="34" charset="0"/>
              </a:rPr>
              <a:t>Assessments – </a:t>
            </a:r>
            <a:r>
              <a:rPr lang="en-US" sz="1100" b="1" dirty="0">
                <a:solidFill>
                  <a:schemeClr val="bg1"/>
                </a:solidFill>
                <a:latin typeface="+mj-lt"/>
                <a:cs typeface="Calibri" pitchFamily="34" charset="0"/>
              </a:rPr>
              <a:t>Technology-Enabled Summative, </a:t>
            </a:r>
            <a:r>
              <a:rPr lang="en-US" sz="1100" b="1" dirty="0" smtClean="0">
                <a:solidFill>
                  <a:schemeClr val="bg1"/>
                </a:solidFill>
                <a:latin typeface="+mj-lt"/>
                <a:cs typeface="Calibri" pitchFamily="34" charset="0"/>
              </a:rPr>
              <a:t>Formative, </a:t>
            </a:r>
            <a:r>
              <a:rPr lang="en-US" sz="1100" b="1" dirty="0">
                <a:solidFill>
                  <a:schemeClr val="bg1"/>
                </a:solidFill>
                <a:latin typeface="+mj-lt"/>
                <a:cs typeface="Calibri" pitchFamily="34" charset="0"/>
              </a:rPr>
              <a:t>and </a:t>
            </a:r>
            <a:r>
              <a:rPr lang="en-US" sz="1100" b="1" dirty="0" smtClean="0">
                <a:solidFill>
                  <a:schemeClr val="bg1"/>
                </a:solidFill>
                <a:latin typeface="+mj-lt"/>
                <a:cs typeface="Calibri" pitchFamily="34" charset="0"/>
              </a:rPr>
              <a:t>Simulation-Based </a:t>
            </a:r>
            <a:r>
              <a:rPr lang="en-US" sz="1100" b="1" dirty="0">
                <a:solidFill>
                  <a:schemeClr val="bg1"/>
                </a:solidFill>
                <a:latin typeface="+mj-lt"/>
                <a:cs typeface="Calibri" pitchFamily="34" charset="0"/>
              </a:rPr>
              <a:t>Exams</a:t>
            </a:r>
          </a:p>
        </p:txBody>
      </p:sp>
      <p:sp>
        <p:nvSpPr>
          <p:cNvPr id="113" name="Rounded Rectangle 112"/>
          <p:cNvSpPr/>
          <p:nvPr>
            <p:custDataLst>
              <p:tags r:id="rId7"/>
            </p:custDataLst>
          </p:nvPr>
        </p:nvSpPr>
        <p:spPr>
          <a:xfrm>
            <a:off x="1564829" y="4452394"/>
            <a:ext cx="4866276" cy="274320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 w="25400" cap="flat" cmpd="sng" algn="ctr">
            <a:solidFill>
              <a:srgbClr val="0183B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b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Text Box 5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186964" y="4436601"/>
            <a:ext cx="408624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4625" indent="-174625">
              <a:buClr>
                <a:srgbClr val="EC7023"/>
              </a:buClr>
              <a:buFont typeface="Wingdings" pitchFamily="2" charset="2"/>
              <a:buNone/>
            </a:pPr>
            <a:r>
              <a:rPr lang="en-US" sz="1100" b="1" dirty="0">
                <a:solidFill>
                  <a:schemeClr val="bg1"/>
                </a:solidFill>
                <a:latin typeface="+mj-lt"/>
                <a:cs typeface="Calibri" pitchFamily="34" charset="0"/>
              </a:rPr>
              <a:t>Passport21 </a:t>
            </a:r>
            <a:r>
              <a:rPr lang="en-US" sz="1100" b="1" dirty="0" smtClean="0">
                <a:solidFill>
                  <a:schemeClr val="bg1"/>
                </a:solidFill>
                <a:latin typeface="+mj-lt"/>
                <a:cs typeface="Calibri" pitchFamily="34" charset="0"/>
              </a:rPr>
              <a:t>–  </a:t>
            </a:r>
            <a:r>
              <a:rPr lang="en-US" sz="1100" b="1" dirty="0">
                <a:solidFill>
                  <a:schemeClr val="bg1"/>
                </a:solidFill>
                <a:latin typeface="+mj-lt"/>
                <a:cs typeface="Calibri" pitchFamily="34" charset="0"/>
              </a:rPr>
              <a:t>Entrepreneurship Case Studies</a:t>
            </a:r>
          </a:p>
        </p:txBody>
      </p:sp>
      <p:sp>
        <p:nvSpPr>
          <p:cNvPr id="115" name="Rounded Rectangle 114"/>
          <p:cNvSpPr/>
          <p:nvPr>
            <p:custDataLst>
              <p:tags r:id="rId9"/>
            </p:custDataLst>
          </p:nvPr>
        </p:nvSpPr>
        <p:spPr>
          <a:xfrm>
            <a:off x="1550658" y="4027713"/>
            <a:ext cx="4866276" cy="274320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 w="25400" cap="flat" cmpd="sng" algn="ctr">
            <a:solidFill>
              <a:srgbClr val="0183B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b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Text Box 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172793" y="4011920"/>
            <a:ext cx="408624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4625" indent="-174625">
              <a:buClr>
                <a:srgbClr val="EC7023"/>
              </a:buClr>
              <a:buFont typeface="Wingdings" pitchFamily="2" charset="2"/>
              <a:buNone/>
            </a:pPr>
            <a:r>
              <a:rPr lang="en-US" sz="1100" b="1" dirty="0">
                <a:solidFill>
                  <a:schemeClr val="bg1"/>
                </a:solidFill>
                <a:latin typeface="+mj-lt"/>
                <a:cs typeface="Calibri" pitchFamily="34" charset="0"/>
              </a:rPr>
              <a:t>Aspire </a:t>
            </a:r>
            <a:r>
              <a:rPr lang="en-US" sz="1100" b="1" dirty="0" smtClean="0">
                <a:solidFill>
                  <a:schemeClr val="bg1"/>
                </a:solidFill>
                <a:latin typeface="+mj-lt"/>
                <a:cs typeface="Calibri" pitchFamily="34" charset="0"/>
              </a:rPr>
              <a:t>– Simulation-Based Learning </a:t>
            </a:r>
            <a:r>
              <a:rPr lang="en-US" sz="1100" b="1" dirty="0">
                <a:solidFill>
                  <a:schemeClr val="bg1"/>
                </a:solidFill>
                <a:cs typeface="Calibri" pitchFamily="34" charset="0"/>
              </a:rPr>
              <a:t>Game </a:t>
            </a:r>
            <a:endParaRPr lang="en-US" sz="1100" b="1" dirty="0">
              <a:solidFill>
                <a:schemeClr val="bg1"/>
              </a:solidFill>
              <a:latin typeface="+mj-lt"/>
              <a:cs typeface="Calibri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05970" y="1501617"/>
            <a:ext cx="7460809" cy="2381521"/>
            <a:chOff x="1505970" y="1501617"/>
            <a:chExt cx="7460809" cy="2381521"/>
          </a:xfrm>
        </p:grpSpPr>
        <p:grpSp>
          <p:nvGrpSpPr>
            <p:cNvPr id="4" name="Group 3"/>
            <p:cNvGrpSpPr/>
            <p:nvPr/>
          </p:nvGrpSpPr>
          <p:grpSpPr>
            <a:xfrm>
              <a:off x="1505970" y="2751066"/>
              <a:ext cx="1188720" cy="1097280"/>
              <a:chOff x="1569768" y="2517140"/>
              <a:chExt cx="1188720" cy="1097280"/>
            </a:xfrm>
          </p:grpSpPr>
          <p:sp>
            <p:nvSpPr>
              <p:cNvPr id="79" name="Oval 78"/>
              <p:cNvSpPr/>
              <p:nvPr/>
            </p:nvSpPr>
            <p:spPr>
              <a:xfrm>
                <a:off x="1615488" y="2517140"/>
                <a:ext cx="1097280" cy="1097280"/>
              </a:xfrm>
              <a:prstGeom prst="ellipse">
                <a:avLst/>
              </a:prstGeom>
              <a:gradFill>
                <a:gsLst>
                  <a:gs pos="0">
                    <a:srgbClr val="0183B7">
                      <a:lumMod val="75000"/>
                    </a:srgbClr>
                  </a:gs>
                  <a:gs pos="100000">
                    <a:srgbClr val="0183B7"/>
                  </a:gs>
                </a:gsLst>
                <a:lin ang="16200000" scaled="1"/>
              </a:gradFill>
              <a:ln w="47625" cap="flat" cmpd="sng" algn="ctr">
                <a:solidFill>
                  <a:srgbClr val="0183B7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1569768" y="2864323"/>
                <a:ext cx="118872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1400" b="1" dirty="0" smtClean="0">
                    <a:solidFill>
                      <a:schemeClr val="bg1"/>
                    </a:solidFill>
                    <a:latin typeface="Calibri" pitchFamily="34" charset="0"/>
                    <a:cs typeface="Arial" pitchFamily="34" charset="0"/>
                  </a:rPr>
                  <a:t>IT Essentials</a:t>
                </a:r>
                <a:endParaRPr lang="en-US" sz="1400" b="1" dirty="0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81" name="Oval 80"/>
            <p:cNvSpPr/>
            <p:nvPr/>
          </p:nvSpPr>
          <p:spPr>
            <a:xfrm>
              <a:off x="2806108" y="2751066"/>
              <a:ext cx="1097280" cy="1097280"/>
            </a:xfrm>
            <a:prstGeom prst="ellipse">
              <a:avLst/>
            </a:prstGeom>
            <a:gradFill>
              <a:gsLst>
                <a:gs pos="0">
                  <a:srgbClr val="0183B7">
                    <a:lumMod val="75000"/>
                  </a:srgbClr>
                </a:gs>
                <a:gs pos="100000">
                  <a:srgbClr val="0183B7"/>
                </a:gs>
              </a:gsLst>
              <a:lin ang="16200000" scaled="1"/>
            </a:gradFill>
            <a:ln w="47625" cap="flat" cmpd="sng" algn="ctr">
              <a:solidFill>
                <a:srgbClr val="0183B7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2760388" y="2793695"/>
              <a:ext cx="1188720" cy="9079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400" b="1" dirty="0" smtClean="0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rPr>
                <a:t>CCNA Routing and Switching </a:t>
              </a:r>
              <a:r>
                <a:rPr lang="en-US" sz="1100" b="1" dirty="0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rPr>
                <a:t>(Courses 1 &amp; 2)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014806" y="2785858"/>
              <a:ext cx="1188720" cy="1097280"/>
              <a:chOff x="4264705" y="2551932"/>
              <a:chExt cx="1188720" cy="1097280"/>
            </a:xfrm>
          </p:grpSpPr>
          <p:sp>
            <p:nvSpPr>
              <p:cNvPr id="87" name="Oval 86"/>
              <p:cNvSpPr/>
              <p:nvPr/>
            </p:nvSpPr>
            <p:spPr>
              <a:xfrm>
                <a:off x="4310425" y="2551932"/>
                <a:ext cx="1097280" cy="1097280"/>
              </a:xfrm>
              <a:prstGeom prst="ellipse">
                <a:avLst/>
              </a:prstGeom>
              <a:gradFill>
                <a:gsLst>
                  <a:gs pos="0">
                    <a:srgbClr val="0183B7">
                      <a:lumMod val="75000"/>
                    </a:srgbClr>
                  </a:gs>
                  <a:gs pos="100000">
                    <a:srgbClr val="0183B7"/>
                  </a:gs>
                </a:gsLst>
                <a:lin ang="16200000" scaled="1"/>
              </a:gradFill>
              <a:ln w="47625" cap="flat" cmpd="sng" algn="ctr">
                <a:solidFill>
                  <a:srgbClr val="0183B7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4264705" y="2686455"/>
                <a:ext cx="1188720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1400" b="1" dirty="0" smtClean="0">
                    <a:solidFill>
                      <a:schemeClr val="bg1"/>
                    </a:solidFill>
                    <a:latin typeface="Calibri" pitchFamily="34" charset="0"/>
                    <a:cs typeface="Arial" pitchFamily="34" charset="0"/>
                  </a:rPr>
                  <a:t>Health Information Networking</a:t>
                </a:r>
                <a:endParaRPr lang="en-US" sz="1400" b="1" dirty="0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89" name="Oval 88"/>
            <p:cNvSpPr/>
            <p:nvPr/>
          </p:nvSpPr>
          <p:spPr>
            <a:xfrm>
              <a:off x="5314944" y="2775226"/>
              <a:ext cx="1097280" cy="1097280"/>
            </a:xfrm>
            <a:prstGeom prst="ellipse">
              <a:avLst/>
            </a:prstGeom>
            <a:gradFill>
              <a:gsLst>
                <a:gs pos="0">
                  <a:srgbClr val="0183B7">
                    <a:lumMod val="75000"/>
                  </a:srgbClr>
                </a:gs>
                <a:gs pos="100000">
                  <a:srgbClr val="0183B7"/>
                </a:gs>
              </a:gsLst>
              <a:lin ang="16200000" scaled="1"/>
            </a:gradFill>
            <a:ln w="47625" cap="flat" cmpd="sng" algn="ctr">
              <a:solidFill>
                <a:srgbClr val="0183B7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7778058" y="2775226"/>
              <a:ext cx="1188720" cy="1097280"/>
              <a:chOff x="7778058" y="2541300"/>
              <a:chExt cx="1188720" cy="1097280"/>
            </a:xfrm>
          </p:grpSpPr>
          <p:sp>
            <p:nvSpPr>
              <p:cNvPr id="91" name="Oval 90"/>
              <p:cNvSpPr/>
              <p:nvPr/>
            </p:nvSpPr>
            <p:spPr>
              <a:xfrm>
                <a:off x="7823778" y="2541300"/>
                <a:ext cx="1097280" cy="1097280"/>
              </a:xfrm>
              <a:prstGeom prst="ellipse">
                <a:avLst/>
              </a:prstGeom>
              <a:gradFill>
                <a:gsLst>
                  <a:gs pos="0">
                    <a:srgbClr val="0183B7">
                      <a:lumMod val="75000"/>
                    </a:srgbClr>
                  </a:gs>
                  <a:gs pos="100000">
                    <a:srgbClr val="0183B7"/>
                  </a:gs>
                </a:gsLst>
                <a:lin ang="16200000" scaled="1"/>
              </a:gradFill>
              <a:ln w="47625" cap="flat" cmpd="sng" algn="ctr">
                <a:solidFill>
                  <a:srgbClr val="0183B7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7778058" y="2888483"/>
                <a:ext cx="118872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1400" b="1" dirty="0" smtClean="0">
                    <a:solidFill>
                      <a:schemeClr val="bg1"/>
                    </a:solidFill>
                    <a:latin typeface="Calibri" pitchFamily="34" charset="0"/>
                    <a:cs typeface="Arial" pitchFamily="34" charset="0"/>
                  </a:rPr>
                  <a:t>CCNP</a:t>
                </a:r>
                <a:endParaRPr lang="en-US" sz="1400" b="1" dirty="0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6523642" y="2775226"/>
              <a:ext cx="1188720" cy="1097280"/>
              <a:chOff x="6744576" y="2541300"/>
              <a:chExt cx="1188720" cy="1097280"/>
            </a:xfrm>
          </p:grpSpPr>
          <p:sp>
            <p:nvSpPr>
              <p:cNvPr id="93" name="Oval 92"/>
              <p:cNvSpPr/>
              <p:nvPr/>
            </p:nvSpPr>
            <p:spPr>
              <a:xfrm>
                <a:off x="6790296" y="2541300"/>
                <a:ext cx="1097280" cy="1097280"/>
              </a:xfrm>
              <a:prstGeom prst="ellipse">
                <a:avLst/>
              </a:prstGeom>
              <a:gradFill>
                <a:gsLst>
                  <a:gs pos="0">
                    <a:srgbClr val="0183B7">
                      <a:lumMod val="75000"/>
                    </a:srgbClr>
                  </a:gs>
                  <a:gs pos="100000">
                    <a:srgbClr val="0183B7"/>
                  </a:gs>
                </a:gsLst>
                <a:lin ang="16200000" scaled="1"/>
              </a:gradFill>
              <a:ln w="47625" cap="flat" cmpd="sng" algn="ctr">
                <a:solidFill>
                  <a:srgbClr val="0183B7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6744576" y="2792786"/>
                <a:ext cx="118872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1400" b="1" dirty="0" smtClean="0">
                    <a:solidFill>
                      <a:schemeClr val="bg1"/>
                    </a:solidFill>
                    <a:latin typeface="Calibri" pitchFamily="34" charset="0"/>
                    <a:cs typeface="Arial" pitchFamily="34" charset="0"/>
                  </a:rPr>
                  <a:t>CCNA Security</a:t>
                </a:r>
                <a:endParaRPr lang="en-US" sz="1400" b="1" dirty="0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96" name="Text Box 16"/>
            <p:cNvSpPr txBox="1">
              <a:spLocks noChangeArrowheads="1"/>
            </p:cNvSpPr>
            <p:nvPr/>
          </p:nvSpPr>
          <p:spPr bwMode="auto">
            <a:xfrm>
              <a:off x="7778059" y="1501617"/>
              <a:ext cx="1188720" cy="1175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2124" tIns="41061" rIns="82124" bIns="41061" anchor="b">
              <a:spAutoFit/>
            </a:bodyPr>
            <a:lstStyle>
              <a:lvl1pPr defTabSz="814388">
                <a:defRPr sz="2400" i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14388">
                <a:defRPr sz="2400" i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14388">
                <a:defRPr sz="2400" i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14388">
                <a:defRPr sz="2400" i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14388">
                <a:defRPr sz="2400" i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81438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81438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81438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81438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91440" indent="-91440" defTabSz="914400"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1100" i="0" dirty="0" smtClean="0">
                  <a:solidFill>
                    <a:schemeClr val="bg2"/>
                  </a:solidFill>
                  <a:latin typeface="+mj-lt"/>
                </a:rPr>
                <a:t>Advanced networking for  converged networks</a:t>
              </a:r>
              <a:endParaRPr lang="en-US" sz="1100" i="0" dirty="0">
                <a:solidFill>
                  <a:schemeClr val="bg2"/>
                </a:solidFill>
                <a:latin typeface="+mj-lt"/>
              </a:endParaRPr>
            </a:p>
            <a:p>
              <a:pPr marL="91440" indent="-91440" defTabSz="914400"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1100" i="0" dirty="0" smtClean="0">
                  <a:solidFill>
                    <a:schemeClr val="bg2"/>
                  </a:solidFill>
                  <a:latin typeface="+mj-lt"/>
                </a:rPr>
                <a:t>CCNP </a:t>
              </a:r>
              <a:r>
                <a:rPr lang="en-US" sz="1100" i="0" dirty="0" smtClean="0">
                  <a:solidFill>
                    <a:srgbClr val="000000"/>
                  </a:solidFill>
                  <a:latin typeface="+mj-lt"/>
                </a:rPr>
                <a:t>certification</a:t>
              </a:r>
              <a:endParaRPr lang="en-US" sz="1100" i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98" name="Text Box 16"/>
            <p:cNvSpPr txBox="1">
              <a:spLocks noChangeArrowheads="1"/>
            </p:cNvSpPr>
            <p:nvPr/>
          </p:nvSpPr>
          <p:spPr bwMode="auto">
            <a:xfrm>
              <a:off x="6586487" y="1501617"/>
              <a:ext cx="1087353" cy="1175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2124" tIns="41061" rIns="82124" bIns="41061" anchor="b">
              <a:spAutoFit/>
            </a:bodyPr>
            <a:lstStyle>
              <a:lvl1pPr defTabSz="814388">
                <a:defRPr sz="2400" i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14388">
                <a:defRPr sz="2400" i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14388">
                <a:defRPr sz="2400" i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14388">
                <a:defRPr sz="2400" i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14388">
                <a:defRPr sz="2400" i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81438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81438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81438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81438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91440" indent="-91440" defTabSz="914400"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1100" i="0" dirty="0">
                  <a:solidFill>
                    <a:schemeClr val="bg2"/>
                  </a:solidFill>
                  <a:latin typeface="+mj-lt"/>
                </a:rPr>
                <a:t>Network security concepts</a:t>
              </a:r>
            </a:p>
            <a:p>
              <a:pPr marL="91440" indent="-91440" defTabSz="914400"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1100" i="0" dirty="0">
                  <a:solidFill>
                    <a:schemeClr val="bg2"/>
                  </a:solidFill>
                  <a:latin typeface="+mj-lt"/>
                </a:rPr>
                <a:t>CCNA Security</a:t>
              </a:r>
              <a:r>
                <a:rPr lang="en-US" sz="1100" i="0" dirty="0">
                  <a:solidFill>
                    <a:srgbClr val="000000"/>
                  </a:solidFill>
                  <a:latin typeface="+mj-lt"/>
                </a:rPr>
                <a:t> certification</a:t>
              </a:r>
            </a:p>
          </p:txBody>
        </p:sp>
        <p:sp>
          <p:nvSpPr>
            <p:cNvPr id="100" name="Text Box 16"/>
            <p:cNvSpPr txBox="1">
              <a:spLocks noChangeArrowheads="1"/>
            </p:cNvSpPr>
            <p:nvPr/>
          </p:nvSpPr>
          <p:spPr bwMode="auto">
            <a:xfrm>
              <a:off x="5329581" y="1501617"/>
              <a:ext cx="1087353" cy="1421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2124" tIns="41061" rIns="82124" bIns="41061" anchor="b">
              <a:spAutoFit/>
            </a:bodyPr>
            <a:lstStyle>
              <a:lvl1pPr defTabSz="814388">
                <a:defRPr sz="2400" i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14388">
                <a:defRPr sz="2400" i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14388">
                <a:defRPr sz="2400" i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14388">
                <a:defRPr sz="2400" i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14388">
                <a:defRPr sz="2400" i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81438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81438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81438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81438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91440" indent="-91440" defTabSz="914400"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1100" i="0" dirty="0" smtClean="0">
                  <a:solidFill>
                    <a:schemeClr val="bg2"/>
                  </a:solidFill>
                </a:rPr>
                <a:t>Advanced </a:t>
              </a:r>
              <a:r>
                <a:rPr lang="en-US" sz="1100" i="0" dirty="0">
                  <a:solidFill>
                    <a:schemeClr val="bg2"/>
                  </a:solidFill>
                </a:rPr>
                <a:t>routing, switching, and WAN </a:t>
              </a:r>
            </a:p>
            <a:p>
              <a:pPr marL="91440" indent="-91440" defTabSz="914400"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1100" i="0" dirty="0">
                  <a:solidFill>
                    <a:schemeClr val="bg2"/>
                  </a:solidFill>
                </a:rPr>
                <a:t>CCNA R&amp;S</a:t>
              </a:r>
              <a:r>
                <a:rPr lang="en-US" sz="1100" i="0" dirty="0">
                  <a:solidFill>
                    <a:srgbClr val="000000"/>
                  </a:solidFill>
                </a:rPr>
                <a:t> certification</a:t>
              </a:r>
            </a:p>
            <a:p>
              <a:pPr marL="91440" indent="-91440" defTabSz="914400">
                <a:spcAft>
                  <a:spcPts val="600"/>
                </a:spcAft>
                <a:buFont typeface="Arial" pitchFamily="34" charset="0"/>
                <a:buChar char="•"/>
              </a:pPr>
              <a:endParaRPr lang="en-US" sz="1100" i="0" dirty="0">
                <a:solidFill>
                  <a:schemeClr val="bg2"/>
                </a:solidFill>
                <a:latin typeface="+mj-lt"/>
              </a:endParaRPr>
            </a:p>
          </p:txBody>
        </p:sp>
        <p:sp>
          <p:nvSpPr>
            <p:cNvPr id="102" name="Text Box 16"/>
            <p:cNvSpPr txBox="1">
              <a:spLocks noChangeArrowheads="1"/>
            </p:cNvSpPr>
            <p:nvPr/>
          </p:nvSpPr>
          <p:spPr bwMode="auto">
            <a:xfrm>
              <a:off x="4092596" y="1501617"/>
              <a:ext cx="1087353" cy="760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2124" tIns="41061" rIns="82124" bIns="41061" anchor="b">
              <a:spAutoFit/>
            </a:bodyPr>
            <a:lstStyle>
              <a:lvl1pPr defTabSz="814388">
                <a:defRPr sz="2400" i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14388">
                <a:defRPr sz="2400" i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14388">
                <a:defRPr sz="2400" i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14388">
                <a:defRPr sz="2400" i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14388">
                <a:defRPr sz="2400" i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81438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81438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81438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81438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91440" indent="-91440" defTabSz="914400"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1100" i="0" dirty="0">
                  <a:solidFill>
                    <a:schemeClr val="bg2"/>
                  </a:solidFill>
                </a:rPr>
                <a:t>Intro to ICT &amp; networking in healthcare industry</a:t>
              </a:r>
            </a:p>
          </p:txBody>
        </p:sp>
        <p:sp>
          <p:nvSpPr>
            <p:cNvPr id="104" name="Text Box 16"/>
            <p:cNvSpPr txBox="1">
              <a:spLocks noChangeArrowheads="1"/>
            </p:cNvSpPr>
            <p:nvPr/>
          </p:nvSpPr>
          <p:spPr bwMode="auto">
            <a:xfrm>
              <a:off x="2822386" y="1501617"/>
              <a:ext cx="1126722" cy="1006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2124" tIns="41061" rIns="82124" bIns="41061" anchor="b">
              <a:spAutoFit/>
            </a:bodyPr>
            <a:lstStyle>
              <a:lvl1pPr defTabSz="814388">
                <a:defRPr sz="2400" i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14388">
                <a:defRPr sz="2400" i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14388">
                <a:defRPr sz="2400" i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14388">
                <a:defRPr sz="2400" i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14388">
                <a:defRPr sz="2400" i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81438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81438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81438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81438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91440" indent="-91440" defTabSz="914400"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1100" i="0" dirty="0">
                  <a:solidFill>
                    <a:schemeClr val="bg2"/>
                  </a:solidFill>
                  <a:latin typeface="+mj-lt"/>
                </a:rPr>
                <a:t>Basic routing, switching, and </a:t>
              </a:r>
              <a:r>
                <a:rPr lang="en-US" sz="1100" i="0" dirty="0" smtClean="0">
                  <a:solidFill>
                    <a:schemeClr val="bg2"/>
                  </a:solidFill>
                  <a:latin typeface="+mj-lt"/>
                </a:rPr>
                <a:t>WAN</a:t>
              </a:r>
            </a:p>
            <a:p>
              <a:pPr marL="91440" indent="-91440" defTabSz="914400"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1100" i="0" dirty="0" smtClean="0">
                  <a:solidFill>
                    <a:schemeClr val="bg2"/>
                  </a:solidFill>
                  <a:latin typeface="+mj-lt"/>
                </a:rPr>
                <a:t>CCENT</a:t>
              </a:r>
              <a:r>
                <a:rPr lang="en-US" sz="1100" i="0" dirty="0" smtClean="0">
                  <a:solidFill>
                    <a:srgbClr val="000000"/>
                  </a:solidFill>
                  <a:latin typeface="+mj-lt"/>
                </a:rPr>
                <a:t> certification</a:t>
              </a:r>
              <a:endParaRPr lang="en-US" sz="1100" i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6" name="Text Box 16"/>
            <p:cNvSpPr txBox="1">
              <a:spLocks noChangeArrowheads="1"/>
            </p:cNvSpPr>
            <p:nvPr/>
          </p:nvSpPr>
          <p:spPr bwMode="auto">
            <a:xfrm>
              <a:off x="1560597" y="1501617"/>
              <a:ext cx="1087353" cy="1006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2124" tIns="41061" rIns="82124" bIns="41061" anchor="b">
              <a:spAutoFit/>
            </a:bodyPr>
            <a:lstStyle>
              <a:lvl1pPr defTabSz="814388">
                <a:defRPr sz="2400" i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14388">
                <a:defRPr sz="2400" i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14388">
                <a:defRPr sz="2400" i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14388">
                <a:defRPr sz="2400" i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14388">
                <a:defRPr sz="2400" i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81438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81438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81438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81438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91440" indent="-91440" defTabSz="914400"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1100" i="0" dirty="0">
                  <a:solidFill>
                    <a:schemeClr val="bg2"/>
                  </a:solidFill>
                  <a:latin typeface="+mj-lt"/>
                </a:rPr>
                <a:t>PC computer hardware and software </a:t>
              </a:r>
            </a:p>
            <a:p>
              <a:pPr marL="91440" indent="-91440" defTabSz="914400"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1100" i="0" dirty="0">
                  <a:solidFill>
                    <a:schemeClr val="bg2"/>
                  </a:solidFill>
                  <a:latin typeface="+mj-lt"/>
                </a:rPr>
                <a:t>CompT</a:t>
              </a:r>
              <a:r>
                <a:rPr lang="en-US" sz="1100" i="0" dirty="0">
                  <a:solidFill>
                    <a:srgbClr val="000000"/>
                  </a:solidFill>
                  <a:latin typeface="+mj-lt"/>
                </a:rPr>
                <a:t>IA A+ certification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274389" y="2793695"/>
              <a:ext cx="1188720" cy="9079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400" b="1" dirty="0" smtClean="0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rPr>
                <a:t>CCNA Routing and Switching </a:t>
              </a:r>
              <a:r>
                <a:rPr lang="en-US" sz="1100" b="1" dirty="0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rPr>
                <a:t>(Courses </a:t>
              </a:r>
              <a:r>
                <a:rPr lang="en-US" sz="1100" b="1" dirty="0" smtClean="0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rPr>
                <a:t>3 </a:t>
              </a:r>
              <a:r>
                <a:rPr lang="en-US" sz="1100" b="1" dirty="0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rPr>
                <a:t>&amp; </a:t>
              </a:r>
              <a:r>
                <a:rPr lang="en-US" sz="1100" b="1" dirty="0" smtClean="0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rPr>
                <a:t>4)</a:t>
              </a:r>
              <a:endParaRPr lang="en-US" sz="1100" b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98920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10"/>
          <p:cNvSpPr>
            <a:spLocks noChangeArrowheads="1"/>
          </p:cNvSpPr>
          <p:nvPr/>
        </p:nvSpPr>
        <p:spPr bwMode="auto">
          <a:xfrm flipV="1">
            <a:off x="984738" y="1209492"/>
            <a:ext cx="7161824" cy="836314"/>
          </a:xfrm>
          <a:prstGeom prst="roundRect">
            <a:avLst>
              <a:gd name="adj" fmla="val 18348"/>
            </a:avLst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folHlink">
                  <a:alpha val="35001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3025" tIns="36511" rIns="73025" bIns="36511" anchor="ctr"/>
          <a:lstStyle/>
          <a:p>
            <a:endParaRPr lang="en-US" i="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698" y="240828"/>
            <a:ext cx="8588861" cy="838200"/>
          </a:xfrm>
        </p:spPr>
        <p:txBody>
          <a:bodyPr/>
          <a:lstStyle/>
          <a:p>
            <a:r>
              <a:rPr lang="en-US" dirty="0">
                <a:gradFill flip="none" rotWithShape="1">
                  <a:gsLst>
                    <a:gs pos="16000">
                      <a:srgbClr val="6B308E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</a:rPr>
              <a:t>Curriculum Alignment to Certifications</a:t>
            </a:r>
            <a:endParaRPr lang="en-US" dirty="0"/>
          </a:p>
        </p:txBody>
      </p:sp>
      <p:sp>
        <p:nvSpPr>
          <p:cNvPr id="46" name="Pentagon 45"/>
          <p:cNvSpPr/>
          <p:nvPr/>
        </p:nvSpPr>
        <p:spPr>
          <a:xfrm>
            <a:off x="0" y="5522456"/>
            <a:ext cx="8838851" cy="417512"/>
          </a:xfrm>
          <a:prstGeom prst="homePlate">
            <a:avLst>
              <a:gd name="adj" fmla="val 43726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96D6"/>
              </a:solidFill>
              <a:effectLst/>
              <a:uLnTx/>
              <a:uFillTx/>
              <a:latin typeface="CiscoSans ExtraLight"/>
              <a:ea typeface="MS PGothic" pitchFamily="34" charset="-128"/>
            </a:endParaRPr>
          </a:p>
        </p:txBody>
      </p:sp>
      <p:sp>
        <p:nvSpPr>
          <p:cNvPr id="48" name="Rectangle 56"/>
          <p:cNvSpPr>
            <a:spLocks noChangeArrowheads="1"/>
          </p:cNvSpPr>
          <p:nvPr/>
        </p:nvSpPr>
        <p:spPr bwMode="auto">
          <a:xfrm>
            <a:off x="-14636" y="1569243"/>
            <a:ext cx="8977883" cy="1059839"/>
          </a:xfrm>
          <a:prstGeom prst="homePlate">
            <a:avLst/>
          </a:prstGeom>
          <a:solidFill>
            <a:srgbClr val="7030A0"/>
          </a:solidFill>
          <a:ln>
            <a:noFill/>
          </a:ln>
          <a:extLst/>
        </p:spPr>
        <p:txBody>
          <a:bodyPr lIns="82124" tIns="41061" rIns="82124" bIns="4106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9" name="Text Box 63"/>
          <p:cNvSpPr txBox="1">
            <a:spLocks noChangeArrowheads="1"/>
          </p:cNvSpPr>
          <p:nvPr/>
        </p:nvSpPr>
        <p:spPr bwMode="auto">
          <a:xfrm>
            <a:off x="420828" y="1947556"/>
            <a:ext cx="1389063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814388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8143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CompTIA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/>
            </a:r>
            <a:b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</a:b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+</a:t>
            </a:r>
          </a:p>
        </p:txBody>
      </p:sp>
      <p:sp>
        <p:nvSpPr>
          <p:cNvPr id="50" name="Text Box 63"/>
          <p:cNvSpPr txBox="1">
            <a:spLocks noChangeArrowheads="1"/>
          </p:cNvSpPr>
          <p:nvPr/>
        </p:nvSpPr>
        <p:spPr bwMode="auto">
          <a:xfrm>
            <a:off x="1853463" y="1849925"/>
            <a:ext cx="1946174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814388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814388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CCENT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1" name="Text Box 63"/>
          <p:cNvSpPr txBox="1">
            <a:spLocks noChangeArrowheads="1"/>
          </p:cNvSpPr>
          <p:nvPr/>
        </p:nvSpPr>
        <p:spPr bwMode="auto">
          <a:xfrm>
            <a:off x="3879579" y="1849925"/>
            <a:ext cx="1414406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814388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814388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CCNA Routing and Switching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2" name="Text Box 63"/>
          <p:cNvSpPr txBox="1">
            <a:spLocks noChangeArrowheads="1"/>
          </p:cNvSpPr>
          <p:nvPr/>
        </p:nvSpPr>
        <p:spPr bwMode="auto">
          <a:xfrm>
            <a:off x="5753967" y="1849925"/>
            <a:ext cx="9620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814388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814388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CCNA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Security</a:t>
            </a:r>
          </a:p>
        </p:txBody>
      </p:sp>
      <p:sp>
        <p:nvSpPr>
          <p:cNvPr id="53" name="Text Box 63"/>
          <p:cNvSpPr txBox="1">
            <a:spLocks noChangeArrowheads="1"/>
          </p:cNvSpPr>
          <p:nvPr/>
        </p:nvSpPr>
        <p:spPr bwMode="auto">
          <a:xfrm>
            <a:off x="7345350" y="1849925"/>
            <a:ext cx="9620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814388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814388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CCNP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1884499" y="1799081"/>
            <a:ext cx="5162840" cy="596268"/>
            <a:chOff x="1899136" y="2133162"/>
            <a:chExt cx="5162840" cy="868681"/>
          </a:xfrm>
        </p:grpSpPr>
        <p:cxnSp>
          <p:nvCxnSpPr>
            <p:cNvPr id="56" name="Straight Connector 55"/>
            <p:cNvCxnSpPr/>
            <p:nvPr/>
          </p:nvCxnSpPr>
          <p:spPr>
            <a:xfrm rot="5400000">
              <a:off x="6627636" y="2567502"/>
              <a:ext cx="868680" cy="0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>
            <a:xfrm rot="5400000">
              <a:off x="4995783" y="2567502"/>
              <a:ext cx="868680" cy="0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>
            <a:xfrm rot="5400000">
              <a:off x="3294870" y="2567503"/>
              <a:ext cx="868680" cy="0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>
            <a:xfrm rot="5400000">
              <a:off x="1464796" y="2567502"/>
              <a:ext cx="868680" cy="0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62" name="Rectangle 56"/>
          <p:cNvSpPr>
            <a:spLocks noChangeArrowheads="1"/>
          </p:cNvSpPr>
          <p:nvPr/>
        </p:nvSpPr>
        <p:spPr bwMode="auto">
          <a:xfrm rot="16200000">
            <a:off x="2048738" y="2914058"/>
            <a:ext cx="1554480" cy="1097280"/>
          </a:xfrm>
          <a:prstGeom prst="homePlate">
            <a:avLst>
              <a:gd name="adj" fmla="val 39300"/>
            </a:avLst>
          </a:prstGeom>
          <a:gradFill flip="none" rotWithShape="1">
            <a:gsLst>
              <a:gs pos="0">
                <a:schemeClr val="tx1">
                  <a:lumMod val="75000"/>
                </a:schemeClr>
              </a:gs>
              <a:gs pos="100000">
                <a:srgbClr val="FFFFFF">
                  <a:alpha val="0"/>
                </a:srgbClr>
              </a:gs>
            </a:gsLst>
            <a:lin ang="10800000" scaled="1"/>
            <a:tileRect/>
          </a:gradFill>
          <a:ln>
            <a:noFill/>
          </a:ln>
          <a:extLst/>
        </p:spPr>
        <p:txBody>
          <a:bodyPr rot="10800000" wrap="none" lIns="82124" tIns="41061" rIns="82124" bIns="4106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8" name="Text Box 33"/>
          <p:cNvSpPr txBox="1">
            <a:spLocks noChangeArrowheads="1"/>
          </p:cNvSpPr>
          <p:nvPr/>
        </p:nvSpPr>
        <p:spPr bwMode="auto">
          <a:xfrm>
            <a:off x="2142067" y="4122559"/>
            <a:ext cx="1367511" cy="474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124" tIns="41061" rIns="82124" bIns="41061"/>
          <a:lstStyle>
            <a:lvl1pPr defTabSz="814388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600" i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CCNA Discovery</a:t>
            </a:r>
          </a:p>
        </p:txBody>
      </p:sp>
      <p:sp>
        <p:nvSpPr>
          <p:cNvPr id="88" name="Text Box 13"/>
          <p:cNvSpPr txBox="1">
            <a:spLocks noChangeArrowheads="1"/>
          </p:cNvSpPr>
          <p:nvPr/>
        </p:nvSpPr>
        <p:spPr bwMode="auto">
          <a:xfrm>
            <a:off x="1971564" y="5591531"/>
            <a:ext cx="5340350" cy="26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" tIns="9144" rIns="9144" bIns="9144">
            <a:spAutoFit/>
          </a:bodyPr>
          <a:lstStyle>
            <a:lvl1pPr defTabSz="814388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74625" marR="0" lvl="0" indent="-174625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7023"/>
              </a:buClr>
              <a:buSzTx/>
              <a:tabLst/>
              <a:defRPr/>
            </a:pPr>
            <a:r>
              <a:rPr lang="en-US" sz="1600" b="1" i="0" dirty="0">
                <a:solidFill>
                  <a:schemeClr val="bg1"/>
                </a:solidFill>
                <a:latin typeface="+mj-lt"/>
              </a:rPr>
              <a:t>Student Networking Knowledge and Skills</a:t>
            </a:r>
          </a:p>
        </p:txBody>
      </p:sp>
      <p:grpSp>
        <p:nvGrpSpPr>
          <p:cNvPr id="103" name="Group 102"/>
          <p:cNvGrpSpPr/>
          <p:nvPr/>
        </p:nvGrpSpPr>
        <p:grpSpPr>
          <a:xfrm>
            <a:off x="473993" y="3820055"/>
            <a:ext cx="1188720" cy="1097280"/>
            <a:chOff x="523972" y="4024225"/>
            <a:chExt cx="1188720" cy="1097280"/>
          </a:xfrm>
        </p:grpSpPr>
        <p:sp>
          <p:nvSpPr>
            <p:cNvPr id="89" name="Oval 88"/>
            <p:cNvSpPr/>
            <p:nvPr/>
          </p:nvSpPr>
          <p:spPr>
            <a:xfrm>
              <a:off x="569692" y="4024225"/>
              <a:ext cx="1097280" cy="1097280"/>
            </a:xfrm>
            <a:prstGeom prst="ellipse">
              <a:avLst/>
            </a:prstGeom>
            <a:gradFill>
              <a:gsLst>
                <a:gs pos="0">
                  <a:srgbClr val="0183B7">
                    <a:lumMod val="75000"/>
                  </a:srgbClr>
                </a:gs>
                <a:gs pos="100000">
                  <a:srgbClr val="0183B7"/>
                </a:gs>
              </a:gsLst>
              <a:lin ang="16200000" scaled="1"/>
            </a:gradFill>
            <a:ln w="47625" cap="flat" cmpd="sng" algn="ctr">
              <a:solidFill>
                <a:srgbClr val="0183B7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523972" y="4371408"/>
              <a:ext cx="118872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400" b="1" dirty="0" smtClean="0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rPr>
                <a:t>IT Essentials</a:t>
              </a:r>
              <a:endParaRPr lang="en-US" sz="1400" b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endParaRP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2222665" y="3820055"/>
            <a:ext cx="1188720" cy="1097280"/>
            <a:chOff x="1781737" y="4024225"/>
            <a:chExt cx="1188720" cy="1097280"/>
          </a:xfrm>
        </p:grpSpPr>
        <p:sp>
          <p:nvSpPr>
            <p:cNvPr id="91" name="Oval 90"/>
            <p:cNvSpPr/>
            <p:nvPr/>
          </p:nvSpPr>
          <p:spPr>
            <a:xfrm>
              <a:off x="1824110" y="4024225"/>
              <a:ext cx="1097280" cy="1097280"/>
            </a:xfrm>
            <a:prstGeom prst="ellipse">
              <a:avLst/>
            </a:prstGeom>
            <a:gradFill>
              <a:gsLst>
                <a:gs pos="0">
                  <a:srgbClr val="0183B7">
                    <a:lumMod val="75000"/>
                  </a:srgbClr>
                </a:gs>
                <a:gs pos="100000">
                  <a:srgbClr val="0183B7"/>
                </a:gs>
              </a:gsLst>
              <a:lin ang="16200000" scaled="1"/>
            </a:gradFill>
            <a:ln w="47625" cap="flat" cmpd="sng" algn="ctr">
              <a:solidFill>
                <a:srgbClr val="0183B7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781737" y="4062738"/>
              <a:ext cx="1188720" cy="9079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400" b="1" dirty="0" smtClean="0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rPr>
                <a:t>CCNA Routing and Switching </a:t>
              </a:r>
              <a:r>
                <a:rPr lang="en-US" sz="1100" b="1" dirty="0" smtClean="0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rPr>
                <a:t>(Courses 1 &amp; 2)</a:t>
              </a:r>
              <a:endParaRPr lang="en-US" sz="1100" b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3992422" y="3820055"/>
            <a:ext cx="1188720" cy="1097280"/>
            <a:chOff x="4325638" y="4048385"/>
            <a:chExt cx="1188720" cy="1097280"/>
          </a:xfrm>
        </p:grpSpPr>
        <p:sp>
          <p:nvSpPr>
            <p:cNvPr id="93" name="Oval 92"/>
            <p:cNvSpPr/>
            <p:nvPr/>
          </p:nvSpPr>
          <p:spPr>
            <a:xfrm>
              <a:off x="4332946" y="4048385"/>
              <a:ext cx="1097280" cy="1097280"/>
            </a:xfrm>
            <a:prstGeom prst="ellipse">
              <a:avLst/>
            </a:prstGeom>
            <a:gradFill>
              <a:gsLst>
                <a:gs pos="0">
                  <a:srgbClr val="0183B7">
                    <a:lumMod val="75000"/>
                  </a:srgbClr>
                </a:gs>
                <a:gs pos="100000">
                  <a:srgbClr val="0183B7"/>
                </a:gs>
              </a:gsLst>
              <a:lin ang="16200000" scaled="1"/>
            </a:gradFill>
            <a:ln w="47625" cap="flat" cmpd="sng" algn="ctr">
              <a:solidFill>
                <a:srgbClr val="0183B7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4325638" y="4172623"/>
              <a:ext cx="118872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rPr>
                <a:t>CCNA Routing and </a:t>
              </a:r>
              <a:r>
                <a:rPr lang="en-US" sz="1400" b="1" dirty="0" smtClean="0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rPr>
                <a:t>Switching</a:t>
              </a:r>
              <a:endParaRPr lang="en-US" sz="1400" b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7253268" y="3820055"/>
            <a:ext cx="1188720" cy="1097280"/>
            <a:chOff x="6796060" y="4048385"/>
            <a:chExt cx="1188720" cy="1097280"/>
          </a:xfrm>
        </p:grpSpPr>
        <p:sp>
          <p:nvSpPr>
            <p:cNvPr id="95" name="Oval 94"/>
            <p:cNvSpPr/>
            <p:nvPr/>
          </p:nvSpPr>
          <p:spPr>
            <a:xfrm>
              <a:off x="6841780" y="4048385"/>
              <a:ext cx="1097280" cy="1097280"/>
            </a:xfrm>
            <a:prstGeom prst="ellipse">
              <a:avLst/>
            </a:prstGeom>
            <a:gradFill>
              <a:gsLst>
                <a:gs pos="0">
                  <a:srgbClr val="0183B7">
                    <a:lumMod val="75000"/>
                  </a:srgbClr>
                </a:gs>
                <a:gs pos="100000">
                  <a:srgbClr val="0183B7"/>
                </a:gs>
              </a:gsLst>
              <a:lin ang="16200000" scaled="1"/>
            </a:gradFill>
            <a:ln w="47625" cap="flat" cmpd="sng" algn="ctr">
              <a:solidFill>
                <a:srgbClr val="0183B7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6796060" y="4395568"/>
              <a:ext cx="118872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400" b="1" dirty="0" smtClean="0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rPr>
                <a:t>CCNP</a:t>
              </a:r>
              <a:endParaRPr lang="en-US" sz="1400" b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5614271" y="3820055"/>
            <a:ext cx="1188720" cy="1097280"/>
            <a:chOff x="5541644" y="4048385"/>
            <a:chExt cx="1188720" cy="1097280"/>
          </a:xfrm>
        </p:grpSpPr>
        <p:sp>
          <p:nvSpPr>
            <p:cNvPr id="97" name="Oval 96"/>
            <p:cNvSpPr/>
            <p:nvPr/>
          </p:nvSpPr>
          <p:spPr>
            <a:xfrm>
              <a:off x="5587364" y="4048385"/>
              <a:ext cx="1097280" cy="1097280"/>
            </a:xfrm>
            <a:prstGeom prst="ellipse">
              <a:avLst/>
            </a:prstGeom>
            <a:gradFill>
              <a:gsLst>
                <a:gs pos="0">
                  <a:srgbClr val="0183B7">
                    <a:lumMod val="75000"/>
                  </a:srgbClr>
                </a:gs>
                <a:gs pos="100000">
                  <a:srgbClr val="0183B7"/>
                </a:gs>
              </a:gsLst>
              <a:lin ang="16200000" scaled="1"/>
            </a:gradFill>
            <a:ln w="47625" cap="flat" cmpd="sng" algn="ctr">
              <a:solidFill>
                <a:srgbClr val="0183B7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5541644" y="4299871"/>
              <a:ext cx="118872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400" b="1" dirty="0" smtClean="0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rPr>
                <a:t>CCNA Security</a:t>
              </a:r>
              <a:endParaRPr lang="en-US" sz="1400" b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endParaRPr>
            </a:p>
          </p:txBody>
        </p:sp>
      </p:grpSp>
      <p:sp>
        <p:nvSpPr>
          <p:cNvPr id="104" name="Rectangle 56"/>
          <p:cNvSpPr>
            <a:spLocks noChangeArrowheads="1"/>
          </p:cNvSpPr>
          <p:nvPr/>
        </p:nvSpPr>
        <p:spPr bwMode="auto">
          <a:xfrm rot="16200000">
            <a:off x="291113" y="2914057"/>
            <a:ext cx="1554480" cy="1097280"/>
          </a:xfrm>
          <a:prstGeom prst="homePlate">
            <a:avLst>
              <a:gd name="adj" fmla="val 39300"/>
            </a:avLst>
          </a:prstGeom>
          <a:gradFill flip="none" rotWithShape="1">
            <a:gsLst>
              <a:gs pos="0">
                <a:schemeClr val="tx1">
                  <a:lumMod val="75000"/>
                </a:schemeClr>
              </a:gs>
              <a:gs pos="100000">
                <a:srgbClr val="FFFFFF">
                  <a:alpha val="0"/>
                </a:srgbClr>
              </a:gs>
            </a:gsLst>
            <a:lin ang="10800000" scaled="1"/>
            <a:tileRect/>
          </a:gradFill>
          <a:ln>
            <a:noFill/>
          </a:ln>
          <a:extLst/>
        </p:spPr>
        <p:txBody>
          <a:bodyPr rot="10800000" wrap="none" lIns="82124" tIns="41061" rIns="82124" bIns="4106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5" name="Rectangle 56"/>
          <p:cNvSpPr>
            <a:spLocks noChangeArrowheads="1"/>
          </p:cNvSpPr>
          <p:nvPr/>
        </p:nvSpPr>
        <p:spPr bwMode="auto">
          <a:xfrm rot="16200000">
            <a:off x="3779125" y="2914057"/>
            <a:ext cx="1554480" cy="1097280"/>
          </a:xfrm>
          <a:prstGeom prst="homePlate">
            <a:avLst>
              <a:gd name="adj" fmla="val 39300"/>
            </a:avLst>
          </a:prstGeom>
          <a:gradFill flip="none" rotWithShape="1">
            <a:gsLst>
              <a:gs pos="0">
                <a:schemeClr val="tx1">
                  <a:lumMod val="75000"/>
                </a:schemeClr>
              </a:gs>
              <a:gs pos="100000">
                <a:srgbClr val="FFFFFF">
                  <a:alpha val="0"/>
                </a:srgbClr>
              </a:gs>
            </a:gsLst>
            <a:lin ang="10800000" scaled="1"/>
            <a:tileRect/>
          </a:gradFill>
          <a:ln>
            <a:noFill/>
          </a:ln>
          <a:extLst/>
        </p:spPr>
        <p:txBody>
          <a:bodyPr rot="10800000" wrap="none" lIns="82124" tIns="41061" rIns="82124" bIns="4106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6" name="Rectangle 56"/>
          <p:cNvSpPr>
            <a:spLocks noChangeArrowheads="1"/>
          </p:cNvSpPr>
          <p:nvPr/>
        </p:nvSpPr>
        <p:spPr bwMode="auto">
          <a:xfrm rot="16200000">
            <a:off x="5431391" y="2914058"/>
            <a:ext cx="1554480" cy="1097280"/>
          </a:xfrm>
          <a:prstGeom prst="homePlate">
            <a:avLst>
              <a:gd name="adj" fmla="val 39300"/>
            </a:avLst>
          </a:prstGeom>
          <a:gradFill flip="none" rotWithShape="1">
            <a:gsLst>
              <a:gs pos="0">
                <a:schemeClr val="tx1">
                  <a:lumMod val="75000"/>
                </a:schemeClr>
              </a:gs>
              <a:gs pos="100000">
                <a:srgbClr val="FFFFFF">
                  <a:alpha val="0"/>
                </a:srgbClr>
              </a:gs>
            </a:gsLst>
            <a:lin ang="10800000" scaled="1"/>
            <a:tileRect/>
          </a:gradFill>
          <a:ln>
            <a:noFill/>
          </a:ln>
          <a:extLst/>
        </p:spPr>
        <p:txBody>
          <a:bodyPr rot="10800000" wrap="none" lIns="82124" tIns="41061" rIns="82124" bIns="4106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7" name="Rectangle 56"/>
          <p:cNvSpPr>
            <a:spLocks noChangeArrowheads="1"/>
          </p:cNvSpPr>
          <p:nvPr/>
        </p:nvSpPr>
        <p:spPr bwMode="auto">
          <a:xfrm rot="16200000">
            <a:off x="7086640" y="2914058"/>
            <a:ext cx="1554480" cy="1097280"/>
          </a:xfrm>
          <a:prstGeom prst="homePlate">
            <a:avLst>
              <a:gd name="adj" fmla="val 39300"/>
            </a:avLst>
          </a:prstGeom>
          <a:gradFill flip="none" rotWithShape="1">
            <a:gsLst>
              <a:gs pos="0">
                <a:schemeClr val="tx1">
                  <a:lumMod val="75000"/>
                </a:schemeClr>
              </a:gs>
              <a:gs pos="100000">
                <a:srgbClr val="FFFFFF">
                  <a:alpha val="0"/>
                </a:srgbClr>
              </a:gs>
            </a:gsLst>
            <a:lin ang="10800000" scaled="1"/>
            <a:tileRect/>
          </a:gradFill>
          <a:ln>
            <a:noFill/>
          </a:ln>
          <a:extLst/>
        </p:spPr>
        <p:txBody>
          <a:bodyPr rot="10800000" wrap="none" lIns="82124" tIns="41061" rIns="82124" bIns="4106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8" name="Text Box 56"/>
          <p:cNvSpPr txBox="1">
            <a:spLocks noChangeArrowheads="1"/>
          </p:cNvSpPr>
          <p:nvPr/>
        </p:nvSpPr>
        <p:spPr bwMode="auto">
          <a:xfrm>
            <a:off x="3741151" y="1198859"/>
            <a:ext cx="1648630" cy="39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24" tIns="41061" rIns="82124" bIns="41061">
            <a:spAutoFit/>
          </a:bodyPr>
          <a:lstStyle>
            <a:lvl1pPr defTabSz="814388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000" i="0" dirty="0" smtClean="0">
                <a:solidFill>
                  <a:srgbClr val="0070C0"/>
                </a:solidFill>
              </a:rPr>
              <a:t>Certifications</a:t>
            </a:r>
            <a:endParaRPr lang="en-US" sz="2000" i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95664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 flipV="1">
            <a:off x="590843" y="1593650"/>
            <a:ext cx="8004517" cy="640080"/>
          </a:xfrm>
          <a:prstGeom prst="roundRect">
            <a:avLst>
              <a:gd name="adj" fmla="val 18348"/>
            </a:avLst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folHlink">
                  <a:alpha val="35001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3025" tIns="36511" rIns="73025" bIns="36511" anchor="ctr"/>
          <a:lstStyle/>
          <a:p>
            <a:endParaRPr lang="en-US" i="0" dirty="0">
              <a:solidFill>
                <a:srgbClr val="000000"/>
              </a:solidFill>
            </a:endParaRPr>
          </a:p>
        </p:txBody>
      </p:sp>
      <p:pic>
        <p:nvPicPr>
          <p:cNvPr id="8" name="Picture 2"/>
          <p:cNvPicPr preferRelativeResize="0">
            <a:picLocks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68953" y="2451295"/>
            <a:ext cx="3910818" cy="300837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190500" algn="ctr" rotWithShape="0">
              <a:prstClr val="black">
                <a:alpha val="50000"/>
              </a:prstClr>
            </a:outerShdw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43132" y="2451295"/>
            <a:ext cx="3999601" cy="300406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190500" algn="ctr" rotWithShape="0">
              <a:prstClr val="black">
                <a:alpha val="50000"/>
              </a:prstClr>
            </a:outerShdw>
          </a:effec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11017" y="227495"/>
            <a:ext cx="8297863" cy="838200"/>
          </a:xfrm>
        </p:spPr>
        <p:txBody>
          <a:bodyPr/>
          <a:lstStyle/>
          <a:p>
            <a:pPr lvl="0"/>
            <a:r>
              <a:rPr lang="en-US" dirty="0" smtClean="0"/>
              <a:t>Online Curricula</a:t>
            </a:r>
            <a:endParaRPr lang="en-US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708009" y="1874337"/>
            <a:ext cx="5821310" cy="359923"/>
          </a:xfrm>
          <a:prstGeom prst="rect">
            <a:avLst/>
          </a:prstGeom>
          <a:noFill/>
          <a:ln>
            <a:noFill/>
          </a:ln>
        </p:spPr>
        <p:txBody>
          <a:bodyPr wrap="none" lIns="82124" tIns="41061" rIns="82124" bIns="41061">
            <a:spAutoFit/>
          </a:bodyPr>
          <a:lstStyle/>
          <a:p>
            <a:pPr marL="228600" indent="-228600" algn="ctr" defTabSz="814388" eaLnBrk="0" hangingPunct="0">
              <a:buClr>
                <a:schemeClr val="tx2"/>
              </a:buClr>
              <a:buSzPct val="90000"/>
              <a:buNone/>
              <a:defRPr/>
            </a:pPr>
            <a:r>
              <a:rPr lang="en-US" dirty="0" smtClean="0">
                <a:solidFill>
                  <a:schemeClr val="bg2"/>
                </a:solidFill>
                <a:latin typeface="Arial" charset="0"/>
              </a:rPr>
              <a:t>Courses with Embedded Rich Media Learning Activities</a:t>
            </a:r>
          </a:p>
        </p:txBody>
      </p:sp>
    </p:spTree>
    <p:extLst>
      <p:ext uri="{BB962C8B-B14F-4D97-AF65-F5344CB8AC3E}">
        <p14:creationId xmlns:p14="http://schemas.microsoft.com/office/powerpoint/2010/main" val="270109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9dtQ3oN9U.SYCIRwbxQNQ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ULRf_mxTUOCO1GVD4yat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ULRf_mxTUOCO1GVD4yat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9dtQ3oN9U.SYCIRwbxQN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ULRf_mxTUOCO1GVD4yat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9dtQ3oN9U.SYCIRwbxQN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ULRf_mxTUOCO1GVD4yat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9dtQ3oN9U.SYCIRwbxQN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ULRf_mxTUOCO1GVD4yat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9dtQ3oN9U.SYCIRwbxQNQ"/>
</p:tagLst>
</file>

<file path=ppt/theme/theme1.xml><?xml version="1.0" encoding="utf-8"?>
<a:theme xmlns:a="http://schemas.openxmlformats.org/drawingml/2006/main" name="NetAcad_White_PPT_Template 05Oct12">
  <a:themeElements>
    <a:clrScheme name="Cisco NetAcad">
      <a:dk1>
        <a:srgbClr val="2AA7DF"/>
      </a:dk1>
      <a:lt1>
        <a:srgbClr val="FFFFFF"/>
      </a:lt1>
      <a:dk2>
        <a:srgbClr val="6B308E"/>
      </a:dk2>
      <a:lt2>
        <a:srgbClr val="000000"/>
      </a:lt2>
      <a:accent1>
        <a:srgbClr val="00938E"/>
      </a:accent1>
      <a:accent2>
        <a:srgbClr val="3EB549"/>
      </a:accent2>
      <a:accent3>
        <a:srgbClr val="D81673"/>
      </a:accent3>
      <a:accent4>
        <a:srgbClr val="234493"/>
      </a:accent4>
      <a:accent5>
        <a:srgbClr val="ED2D28"/>
      </a:accent5>
      <a:accent6>
        <a:srgbClr val="F68B21"/>
      </a:accent6>
      <a:hlink>
        <a:srgbClr val="2AA7DF"/>
      </a:hlink>
      <a:folHlink>
        <a:srgbClr val="ACB2C2"/>
      </a:folHlink>
    </a:clrScheme>
    <a:fontScheme name="Cisco 2010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1573</TotalTime>
  <Words>2478</Words>
  <Application>Microsoft Office PowerPoint</Application>
  <PresentationFormat>On-screen Show (4:3)</PresentationFormat>
  <Paragraphs>340</Paragraphs>
  <Slides>61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0" baseType="lpstr">
      <vt:lpstr>Arial</vt:lpstr>
      <vt:lpstr>CiscoSans Thin</vt:lpstr>
      <vt:lpstr>MS PGothic</vt:lpstr>
      <vt:lpstr>Ciscolight</vt:lpstr>
      <vt:lpstr>CiscoSans ExtraLight</vt:lpstr>
      <vt:lpstr>Wingdings</vt:lpstr>
      <vt:lpstr>Calibri</vt:lpstr>
      <vt:lpstr>NetAcad_White_PPT_Template 05Oct12</vt:lpstr>
      <vt:lpstr>Visio</vt:lpstr>
      <vt:lpstr>Introducing Cisco Networking Academy </vt:lpstr>
      <vt:lpstr>ICT Skills Are Needed Everywhere</vt:lpstr>
      <vt:lpstr>PowerPoint Presentation</vt:lpstr>
      <vt:lpstr>What Networking Academy Provides   A Turnkey Solution for Educators </vt:lpstr>
      <vt:lpstr>What Your Organization Provides   To Become an Academy</vt:lpstr>
      <vt:lpstr>Comprehensive Learning Experience</vt:lpstr>
      <vt:lpstr>Networking Academy Offerings</vt:lpstr>
      <vt:lpstr>Curriculum Alignment to Certifications</vt:lpstr>
      <vt:lpstr>Online Curricula</vt:lpstr>
      <vt:lpstr>PowerPoint Presentation</vt:lpstr>
      <vt:lpstr>PowerPoint Presentation</vt:lpstr>
      <vt:lpstr>What Does This Mean for your Students?</vt:lpstr>
      <vt:lpstr>California ICT Pathways, State CTE Model Curriculum Standards and    Internet Engineering &amp; Cybersecurity</vt:lpstr>
      <vt:lpstr>IT versus Computer Science</vt:lpstr>
      <vt:lpstr>PowerPoint Presentation</vt:lpstr>
      <vt:lpstr>Cisco Academy High School Curriculum</vt:lpstr>
      <vt:lpstr>Four-Year Pathway Program</vt:lpstr>
      <vt:lpstr>PowerPoint Presentation</vt:lpstr>
      <vt:lpstr>PowerPoint Presentation</vt:lpstr>
      <vt:lpstr>PowerPoint Presentation</vt:lpstr>
      <vt:lpstr>PowerPoint Presentation</vt:lpstr>
      <vt:lpstr>ICT Support and Services Pathway  Networking Pathway  Software and Systems Development Pathway   Games and Simulations  </vt:lpstr>
      <vt:lpstr>ICT Support and Services Pathway  Networking Pathway  Software and Systems Development Pathway   Games and Simulations  </vt:lpstr>
      <vt:lpstr>Community College Model Curriculum</vt:lpstr>
      <vt:lpstr>IT - Model Curriculum</vt:lpstr>
      <vt:lpstr>IT - Model Curriculum</vt:lpstr>
      <vt:lpstr>PowerPoint Presentation</vt:lpstr>
      <vt:lpstr>IT Technician Pathway (ITTP)</vt:lpstr>
      <vt:lpstr>High School Curriculum</vt:lpstr>
      <vt:lpstr>Four-Year Pathway Program</vt:lpstr>
      <vt:lpstr>A-G designation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IT-Essentials and Cyberpatriots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Pathway - Cybersecurity</vt:lpstr>
      <vt:lpstr>PowerPoint Presentation</vt:lpstr>
      <vt:lpstr>Dual Enrollment – opportunities</vt:lpstr>
      <vt:lpstr>Dual Enrollment - advantages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State of CA Apprenticeship Program Details  Pre-Reqs, Core &amp; Schedule</vt:lpstr>
      <vt:lpstr>Community College IT Model Curriculum</vt:lpstr>
      <vt:lpstr>Information Technology - Model Curriculum</vt:lpstr>
      <vt:lpstr>How It Works</vt:lpstr>
      <vt:lpstr>PowerPoint Presentation</vt:lpstr>
    </vt:vector>
  </TitlesOfParts>
  <Company>Cisco Systems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ICT Pathway</dc:title>
  <dc:creator>Richard Grotegut</dc:creator>
  <cp:lastModifiedBy>User</cp:lastModifiedBy>
  <cp:revision>97</cp:revision>
  <dcterms:created xsi:type="dcterms:W3CDTF">2012-10-09T15:12:32Z</dcterms:created>
  <dcterms:modified xsi:type="dcterms:W3CDTF">2017-06-02T18:39:17Z</dcterms:modified>
</cp:coreProperties>
</file>